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handoutMasterIdLst>
    <p:handoutMasterId r:id="rId53"/>
  </p:handoutMasterIdLst>
  <p:sldIdLst>
    <p:sldId id="256" r:id="rId2"/>
    <p:sldId id="296" r:id="rId3"/>
    <p:sldId id="298" r:id="rId4"/>
    <p:sldId id="258" r:id="rId5"/>
    <p:sldId id="297" r:id="rId6"/>
    <p:sldId id="273" r:id="rId7"/>
    <p:sldId id="257" r:id="rId8"/>
    <p:sldId id="259" r:id="rId9"/>
    <p:sldId id="264" r:id="rId10"/>
    <p:sldId id="266" r:id="rId11"/>
    <p:sldId id="320" r:id="rId12"/>
    <p:sldId id="268" r:id="rId13"/>
    <p:sldId id="319" r:id="rId14"/>
    <p:sldId id="267" r:id="rId15"/>
    <p:sldId id="269" r:id="rId16"/>
    <p:sldId id="270" r:id="rId17"/>
    <p:sldId id="285" r:id="rId18"/>
    <p:sldId id="288" r:id="rId19"/>
    <p:sldId id="308" r:id="rId20"/>
    <p:sldId id="309" r:id="rId21"/>
    <p:sldId id="310" r:id="rId22"/>
    <p:sldId id="311" r:id="rId23"/>
    <p:sldId id="303" r:id="rId24"/>
    <p:sldId id="312" r:id="rId25"/>
    <p:sldId id="305" r:id="rId26"/>
    <p:sldId id="306" r:id="rId27"/>
    <p:sldId id="307" r:id="rId28"/>
    <p:sldId id="304" r:id="rId29"/>
    <p:sldId id="314" r:id="rId30"/>
    <p:sldId id="315" r:id="rId31"/>
    <p:sldId id="316" r:id="rId32"/>
    <p:sldId id="317" r:id="rId33"/>
    <p:sldId id="318" r:id="rId34"/>
    <p:sldId id="271" r:id="rId35"/>
    <p:sldId id="290" r:id="rId36"/>
    <p:sldId id="262" r:id="rId37"/>
    <p:sldId id="313" r:id="rId38"/>
    <p:sldId id="276" r:id="rId39"/>
    <p:sldId id="277" r:id="rId40"/>
    <p:sldId id="278" r:id="rId41"/>
    <p:sldId id="279" r:id="rId42"/>
    <p:sldId id="291" r:id="rId43"/>
    <p:sldId id="280" r:id="rId44"/>
    <p:sldId id="292" r:id="rId45"/>
    <p:sldId id="295" r:id="rId46"/>
    <p:sldId id="281" r:id="rId47"/>
    <p:sldId id="282" r:id="rId48"/>
    <p:sldId id="294" r:id="rId49"/>
    <p:sldId id="283" r:id="rId50"/>
    <p:sldId id="289" r:id="rId51"/>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99" autoAdjust="0"/>
    <p:restoredTop sz="94705" autoAdjust="0"/>
  </p:normalViewPr>
  <p:slideViewPr>
    <p:cSldViewPr>
      <p:cViewPr varScale="1">
        <p:scale>
          <a:sx n="84" d="100"/>
          <a:sy n="84" d="100"/>
        </p:scale>
        <p:origin x="1445" y="8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884613" y="0"/>
            <a:ext cx="2971800" cy="465138"/>
          </a:xfrm>
          <a:prstGeom prst="rect">
            <a:avLst/>
          </a:prstGeom>
        </p:spPr>
        <p:txBody>
          <a:bodyPr vert="horz" lIns="91440" tIns="45720" rIns="91440" bIns="45720" rtlCol="0"/>
          <a:lstStyle>
            <a:lvl1pPr algn="r">
              <a:defRPr sz="1200"/>
            </a:lvl1pPr>
          </a:lstStyle>
          <a:p>
            <a:pPr>
              <a:defRPr/>
            </a:pPr>
            <a:fld id="{1E2A91C1-8D85-477A-B553-F4181586D800}" type="datetimeFigureOut">
              <a:rPr lang="en-US"/>
              <a:pPr>
                <a:defRPr/>
              </a:pPr>
              <a:t>9/15/2015</a:t>
            </a:fld>
            <a:endParaRPr lang="en-US"/>
          </a:p>
        </p:txBody>
      </p:sp>
      <p:sp>
        <p:nvSpPr>
          <p:cNvPr id="4" name="Footer Placeholder 3"/>
          <p:cNvSpPr>
            <a:spLocks noGrp="1"/>
          </p:cNvSpPr>
          <p:nvPr>
            <p:ph type="ftr" sz="quarter" idx="2"/>
          </p:nvPr>
        </p:nvSpPr>
        <p:spPr>
          <a:xfrm>
            <a:off x="0" y="8829675"/>
            <a:ext cx="2971800" cy="465138"/>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84613" y="8829675"/>
            <a:ext cx="2971800" cy="465138"/>
          </a:xfrm>
          <a:prstGeom prst="rect">
            <a:avLst/>
          </a:prstGeom>
        </p:spPr>
        <p:txBody>
          <a:bodyPr vert="horz" lIns="91440" tIns="45720" rIns="91440" bIns="45720" rtlCol="0" anchor="b"/>
          <a:lstStyle>
            <a:lvl1pPr algn="r">
              <a:defRPr sz="1200"/>
            </a:lvl1pPr>
          </a:lstStyle>
          <a:p>
            <a:pPr>
              <a:defRPr/>
            </a:pPr>
            <a:fld id="{98CB687D-B6D9-42A3-BA3E-316C8F518838}" type="slidenum">
              <a:rPr lang="en-US"/>
              <a:pPr>
                <a:defRPr/>
              </a:pPr>
              <a:t>‹#›</a:t>
            </a:fld>
            <a:endParaRPr lang="en-US"/>
          </a:p>
        </p:txBody>
      </p:sp>
    </p:spTree>
    <p:extLst>
      <p:ext uri="{BB962C8B-B14F-4D97-AF65-F5344CB8AC3E}">
        <p14:creationId xmlns:p14="http://schemas.microsoft.com/office/powerpoint/2010/main" val="1750187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65138"/>
          </a:xfrm>
          <a:prstGeom prst="rect">
            <a:avLst/>
          </a:prstGeom>
        </p:spPr>
        <p:txBody>
          <a:bodyPr vert="horz" lIns="91440" tIns="45720" rIns="91440" bIns="45720" rtlCol="0"/>
          <a:lstStyle>
            <a:lvl1pPr algn="r">
              <a:defRPr sz="1200"/>
            </a:lvl1pPr>
          </a:lstStyle>
          <a:p>
            <a:pPr>
              <a:defRPr/>
            </a:pPr>
            <a:fld id="{F7661D62-533A-469E-9C44-9671F7E1CED8}" type="datetimeFigureOut">
              <a:rPr lang="en-US"/>
              <a:pPr>
                <a:defRPr/>
              </a:pPr>
              <a:t>9/15/2015</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416425"/>
            <a:ext cx="5486400" cy="4183063"/>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2971800" cy="465138"/>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829675"/>
            <a:ext cx="2971800" cy="465138"/>
          </a:xfrm>
          <a:prstGeom prst="rect">
            <a:avLst/>
          </a:prstGeom>
        </p:spPr>
        <p:txBody>
          <a:bodyPr vert="horz" lIns="91440" tIns="45720" rIns="91440" bIns="45720" rtlCol="0" anchor="b"/>
          <a:lstStyle>
            <a:lvl1pPr algn="r">
              <a:defRPr sz="1200"/>
            </a:lvl1pPr>
          </a:lstStyle>
          <a:p>
            <a:pPr>
              <a:defRPr/>
            </a:pPr>
            <a:fld id="{6BA54AEC-7D1D-4B80-8B5E-CE70D2C5B5A1}" type="slidenum">
              <a:rPr lang="en-US"/>
              <a:pPr>
                <a:defRPr/>
              </a:pPr>
              <a:t>‹#›</a:t>
            </a:fld>
            <a:endParaRPr lang="en-US"/>
          </a:p>
        </p:txBody>
      </p:sp>
    </p:spTree>
    <p:extLst>
      <p:ext uri="{BB962C8B-B14F-4D97-AF65-F5344CB8AC3E}">
        <p14:creationId xmlns:p14="http://schemas.microsoft.com/office/powerpoint/2010/main" val="386219061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E154E806-A5D7-4226-B1F5-9DBD6F0A6C96}" type="slidenum">
              <a:rPr lang="en-US" altLang="en-US" smtClean="0"/>
              <a:pPr eaLnBrk="1" hangingPunct="1">
                <a:spcBef>
                  <a:spcPct val="0"/>
                </a:spcBef>
              </a:pPr>
              <a:t>20</a:t>
            </a:fld>
            <a:endParaRPr lang="en-US" altLang="en-US" smtClean="0"/>
          </a:p>
        </p:txBody>
      </p:sp>
    </p:spTree>
    <p:extLst>
      <p:ext uri="{BB962C8B-B14F-4D97-AF65-F5344CB8AC3E}">
        <p14:creationId xmlns:p14="http://schemas.microsoft.com/office/powerpoint/2010/main" val="26949717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D364F738-E3E0-470A-A687-8DAB40952D01}" type="datetimeFigureOut">
              <a:rPr lang="en-US"/>
              <a:pPr>
                <a:defRPr/>
              </a:pPr>
              <a:t>9/15/2015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8610C5B-9026-415F-A7CA-7E8177D4C6B0}" type="slidenum">
              <a:rPr lang="en-US"/>
              <a:pPr>
                <a:defRPr/>
              </a:pPr>
              <a:t>‹#›</a:t>
            </a:fld>
            <a:endParaRPr lang="en-US"/>
          </a:p>
        </p:txBody>
      </p:sp>
    </p:spTree>
    <p:extLst>
      <p:ext uri="{BB962C8B-B14F-4D97-AF65-F5344CB8AC3E}">
        <p14:creationId xmlns:p14="http://schemas.microsoft.com/office/powerpoint/2010/main" val="1142475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37ED94C-AF31-4A10-B967-0FC542C65DE2}" type="datetimeFigureOut">
              <a:rPr lang="en-US"/>
              <a:pPr>
                <a:defRPr/>
              </a:pPr>
              <a:t>9/15/2015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0929B45-475C-4733-8B45-531C84D7DA15}" type="slidenum">
              <a:rPr lang="en-US"/>
              <a:pPr>
                <a:defRPr/>
              </a:pPr>
              <a:t>‹#›</a:t>
            </a:fld>
            <a:endParaRPr lang="en-US"/>
          </a:p>
        </p:txBody>
      </p:sp>
    </p:spTree>
    <p:extLst>
      <p:ext uri="{BB962C8B-B14F-4D97-AF65-F5344CB8AC3E}">
        <p14:creationId xmlns:p14="http://schemas.microsoft.com/office/powerpoint/2010/main" val="1792764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D27FBC2-00F1-4F93-B653-1C2EE84FE409}" type="datetimeFigureOut">
              <a:rPr lang="en-US"/>
              <a:pPr>
                <a:defRPr/>
              </a:pPr>
              <a:t>9/15/2015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F1652B4-DF1E-4F62-A21A-FCC51DCDB970}" type="slidenum">
              <a:rPr lang="en-US"/>
              <a:pPr>
                <a:defRPr/>
              </a:pPr>
              <a:t>‹#›</a:t>
            </a:fld>
            <a:endParaRPr lang="en-US"/>
          </a:p>
        </p:txBody>
      </p:sp>
    </p:spTree>
    <p:extLst>
      <p:ext uri="{BB962C8B-B14F-4D97-AF65-F5344CB8AC3E}">
        <p14:creationId xmlns:p14="http://schemas.microsoft.com/office/powerpoint/2010/main" val="49129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0E10A38-24A5-403E-BAE1-834AE1EA7AEA}" type="datetimeFigureOut">
              <a:rPr lang="en-US"/>
              <a:pPr>
                <a:defRPr/>
              </a:pPr>
              <a:t>9/15/2015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6A1E87F-8705-47DE-B69A-BA13E7D02B58}" type="slidenum">
              <a:rPr lang="en-US"/>
              <a:pPr>
                <a:defRPr/>
              </a:pPr>
              <a:t>‹#›</a:t>
            </a:fld>
            <a:endParaRPr lang="en-US"/>
          </a:p>
        </p:txBody>
      </p:sp>
    </p:spTree>
    <p:extLst>
      <p:ext uri="{BB962C8B-B14F-4D97-AF65-F5344CB8AC3E}">
        <p14:creationId xmlns:p14="http://schemas.microsoft.com/office/powerpoint/2010/main" val="723969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4C01253B-CF2F-4B3A-AB38-1F86D83170D7}" type="datetimeFigureOut">
              <a:rPr lang="en-US"/>
              <a:pPr>
                <a:defRPr/>
              </a:pPr>
              <a:t>9/15/2015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DDE68B8-9CF0-4084-89C4-AA195B7CFBA1}" type="slidenum">
              <a:rPr lang="en-US"/>
              <a:pPr>
                <a:defRPr/>
              </a:pPr>
              <a:t>‹#›</a:t>
            </a:fld>
            <a:endParaRPr lang="en-US"/>
          </a:p>
        </p:txBody>
      </p:sp>
    </p:spTree>
    <p:extLst>
      <p:ext uri="{BB962C8B-B14F-4D97-AF65-F5344CB8AC3E}">
        <p14:creationId xmlns:p14="http://schemas.microsoft.com/office/powerpoint/2010/main" val="4204695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4B7DB988-DD8D-413A-B5F8-E0040CE14F38}" type="datetimeFigureOut">
              <a:rPr lang="en-US"/>
              <a:pPr>
                <a:defRPr/>
              </a:pPr>
              <a:t>9/15/2015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88A58DC-CAEC-431F-8A9F-63C167156F0B}" type="slidenum">
              <a:rPr lang="en-US"/>
              <a:pPr>
                <a:defRPr/>
              </a:pPr>
              <a:t>‹#›</a:t>
            </a:fld>
            <a:endParaRPr lang="en-US"/>
          </a:p>
        </p:txBody>
      </p:sp>
    </p:spTree>
    <p:extLst>
      <p:ext uri="{BB962C8B-B14F-4D97-AF65-F5344CB8AC3E}">
        <p14:creationId xmlns:p14="http://schemas.microsoft.com/office/powerpoint/2010/main" val="1378594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DEB3DD30-C656-4F84-9321-1B489DE24713}" type="datetimeFigureOut">
              <a:rPr lang="en-US"/>
              <a:pPr>
                <a:defRPr/>
              </a:pPr>
              <a:t>9/15/2015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23C87F4C-25EB-4DA6-912E-12EBEDA80FCC}" type="slidenum">
              <a:rPr lang="en-US"/>
              <a:pPr>
                <a:defRPr/>
              </a:pPr>
              <a:t>‹#›</a:t>
            </a:fld>
            <a:endParaRPr lang="en-US"/>
          </a:p>
        </p:txBody>
      </p:sp>
    </p:spTree>
    <p:extLst>
      <p:ext uri="{BB962C8B-B14F-4D97-AF65-F5344CB8AC3E}">
        <p14:creationId xmlns:p14="http://schemas.microsoft.com/office/powerpoint/2010/main" val="294344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0B93BF-A6D5-4DEF-A662-62D215507168}" type="datetimeFigureOut">
              <a:rPr lang="en-US"/>
              <a:pPr>
                <a:defRPr/>
              </a:pPr>
              <a:t>9/15/2015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DF16DFD6-F7D4-4DBB-BDAF-EFB820FC0CCE}" type="slidenum">
              <a:rPr lang="en-US"/>
              <a:pPr>
                <a:defRPr/>
              </a:pPr>
              <a:t>‹#›</a:t>
            </a:fld>
            <a:endParaRPr lang="en-US"/>
          </a:p>
        </p:txBody>
      </p:sp>
    </p:spTree>
    <p:extLst>
      <p:ext uri="{BB962C8B-B14F-4D97-AF65-F5344CB8AC3E}">
        <p14:creationId xmlns:p14="http://schemas.microsoft.com/office/powerpoint/2010/main" val="2201920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F1891E7-38F0-4B60-B6B3-98A5821027D6}" type="datetimeFigureOut">
              <a:rPr lang="en-US"/>
              <a:pPr>
                <a:defRPr/>
              </a:pPr>
              <a:t>9/15/2015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4470BE2A-B125-4F76-BC34-59A2541FF02D}" type="slidenum">
              <a:rPr lang="en-US"/>
              <a:pPr>
                <a:defRPr/>
              </a:pPr>
              <a:t>‹#›</a:t>
            </a:fld>
            <a:endParaRPr lang="en-US"/>
          </a:p>
        </p:txBody>
      </p:sp>
    </p:spTree>
    <p:extLst>
      <p:ext uri="{BB962C8B-B14F-4D97-AF65-F5344CB8AC3E}">
        <p14:creationId xmlns:p14="http://schemas.microsoft.com/office/powerpoint/2010/main" val="4088326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6201835-77DF-473F-B96E-A91EEF8C15A5}" type="datetimeFigureOut">
              <a:rPr lang="en-US"/>
              <a:pPr>
                <a:defRPr/>
              </a:pPr>
              <a:t>9/15/2015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2FF8F59-2599-4078-A047-592B919807E8}" type="slidenum">
              <a:rPr lang="en-US"/>
              <a:pPr>
                <a:defRPr/>
              </a:pPr>
              <a:t>‹#›</a:t>
            </a:fld>
            <a:endParaRPr lang="en-US"/>
          </a:p>
        </p:txBody>
      </p:sp>
    </p:spTree>
    <p:extLst>
      <p:ext uri="{BB962C8B-B14F-4D97-AF65-F5344CB8AC3E}">
        <p14:creationId xmlns:p14="http://schemas.microsoft.com/office/powerpoint/2010/main" val="344394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58D8828-58BE-4F94-93B1-A75A07E0B143}" type="datetimeFigureOut">
              <a:rPr lang="en-US"/>
              <a:pPr>
                <a:defRPr/>
              </a:pPr>
              <a:t>9/15/2015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8789794-7D6B-49DD-8F43-D5AC0DFD4E03}" type="slidenum">
              <a:rPr lang="en-US"/>
              <a:pPr>
                <a:defRPr/>
              </a:pPr>
              <a:t>‹#›</a:t>
            </a:fld>
            <a:endParaRPr lang="en-US"/>
          </a:p>
        </p:txBody>
      </p:sp>
    </p:spTree>
    <p:extLst>
      <p:ext uri="{BB962C8B-B14F-4D97-AF65-F5344CB8AC3E}">
        <p14:creationId xmlns:p14="http://schemas.microsoft.com/office/powerpoint/2010/main" val="568764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65A2B9AA-7A50-4F6A-B3CD-AA8152067F09}" type="datetimeFigureOut">
              <a:rPr lang="en-US"/>
              <a:pPr>
                <a:defRPr/>
              </a:pPr>
              <a:t>9/15/2015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13F974D3-15AE-4D86-8EB9-656EDF243AC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5.xml"/><Relationship Id="rId5" Type="http://schemas.openxmlformats.org/officeDocument/2006/relationships/image" Target="../media/image33.png"/><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lsb.edu/" TargetMode="External"/><Relationship Id="rId2" Type="http://schemas.openxmlformats.org/officeDocument/2006/relationships/hyperlink" Target="http://www.lirn.net/"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6.xml"/><Relationship Id="rId4" Type="http://schemas.openxmlformats.org/officeDocument/2006/relationships/image" Target="../media/image52.png"/></Relationships>
</file>

<file path=ppt/slides/_rels/slide4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lsb.edu/" TargetMode="External"/><Relationship Id="rId1" Type="http://schemas.openxmlformats.org/officeDocument/2006/relationships/slideLayout" Target="../slideLayouts/slideLayout5.xml"/><Relationship Id="rId5" Type="http://schemas.openxmlformats.org/officeDocument/2006/relationships/image" Target="../media/image2.png"/><Relationship Id="rId4" Type="http://schemas.openxmlformats.org/officeDocument/2006/relationships/hyperlink" Target="http://lirn.net/" TargetMode="External"/></Relationships>
</file>

<file path=ppt/slides/_rels/slide50.xml.rels><?xml version="1.0" encoding="UTF-8" standalone="yes"?>
<Relationships xmlns="http://schemas.openxmlformats.org/package/2006/relationships"><Relationship Id="rId2" Type="http://schemas.openxmlformats.org/officeDocument/2006/relationships/hyperlink" Target="mailto:mwalcroft@lsb.edu"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p:txBody>
          <a:bodyPr/>
          <a:lstStyle/>
          <a:p>
            <a:pPr eaLnBrk="1" hangingPunct="1"/>
            <a:r>
              <a:rPr lang="en-US" altLang="en-US" smtClean="0">
                <a:latin typeface="Times New Roman" pitchFamily="18" charset="0"/>
                <a:cs typeface="Times New Roman" pitchFamily="18" charset="0"/>
              </a:rPr>
              <a:t>LSB LIRN DATABASES</a:t>
            </a:r>
          </a:p>
        </p:txBody>
      </p:sp>
      <p:sp>
        <p:nvSpPr>
          <p:cNvPr id="3" name="Subtitle 2"/>
          <p:cNvSpPr>
            <a:spLocks noGrp="1"/>
          </p:cNvSpPr>
          <p:nvPr>
            <p:ph type="subTitle" idx="1"/>
          </p:nvPr>
        </p:nvSpPr>
        <p:spPr/>
        <p:txBody>
          <a:bodyPr rtlCol="0">
            <a:normAutofit/>
          </a:bodyPr>
          <a:lstStyle/>
          <a:p>
            <a:pPr eaLnBrk="1" fontAlgn="auto" hangingPunct="1">
              <a:spcAft>
                <a:spcPts val="0"/>
              </a:spcAft>
              <a:buFont typeface="Arial" pitchFamily="34" charset="0"/>
              <a:buNone/>
              <a:defRPr/>
            </a:pPr>
            <a:r>
              <a:rPr lang="en-US" dirty="0" smtClean="0">
                <a:latin typeface="Times New Roman" pitchFamily="18" charset="0"/>
                <a:cs typeface="Times New Roman" pitchFamily="18" charset="0"/>
              </a:rPr>
              <a:t>Resources and Access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274638"/>
            <a:ext cx="8229600" cy="792162"/>
          </a:xfrm>
        </p:spPr>
        <p:txBody>
          <a:bodyPr/>
          <a:lstStyle/>
          <a:p>
            <a:pPr eaLnBrk="1" hangingPunct="1"/>
            <a:r>
              <a:rPr lang="en-US" altLang="en-US" sz="4000" smtClean="0">
                <a:latin typeface="Times New Roman" pitchFamily="18" charset="0"/>
                <a:cs typeface="Times New Roman" pitchFamily="18" charset="0"/>
              </a:rPr>
              <a:t>Subject View for Computers</a:t>
            </a:r>
          </a:p>
        </p:txBody>
      </p:sp>
      <p:sp>
        <p:nvSpPr>
          <p:cNvPr id="12291" name="Content Placeholder 2"/>
          <p:cNvSpPr>
            <a:spLocks noGrp="1"/>
          </p:cNvSpPr>
          <p:nvPr>
            <p:ph idx="1"/>
          </p:nvPr>
        </p:nvSpPr>
        <p:spPr>
          <a:xfrm>
            <a:off x="533400" y="1042416"/>
            <a:ext cx="8229600" cy="5486400"/>
          </a:xfrm>
        </p:spPr>
        <p:txBody>
          <a:bodyPr/>
          <a:lstStyle/>
          <a:p>
            <a:pPr marL="0" indent="0" eaLnBrk="1" hangingPunct="1">
              <a:buFont typeface="Arial" charset="0"/>
              <a:buNone/>
            </a:pPr>
            <a:r>
              <a:rPr lang="en-US" altLang="en-US" sz="2800" dirty="0" smtClean="0">
                <a:latin typeface="Times New Roman" pitchFamily="18" charset="0"/>
                <a:cs typeface="Times New Roman" pitchFamily="18" charset="0"/>
              </a:rPr>
              <a:t>For articles relating to computers and computer science select from the following databases:</a:t>
            </a:r>
          </a:p>
          <a:p>
            <a:pPr marL="0" indent="0" eaLnBrk="1" hangingPunct="1">
              <a:buNone/>
            </a:pPr>
            <a:r>
              <a:rPr lang="en-US" altLang="en-US" sz="2800" dirty="0">
                <a:latin typeface="Times New Roman" pitchFamily="18" charset="0"/>
                <a:cs typeface="Times New Roman" pitchFamily="18" charset="0"/>
              </a:rPr>
              <a:t>Submit search term for federated searching</a:t>
            </a:r>
          </a:p>
          <a:p>
            <a:pPr marL="0" indent="0" eaLnBrk="1" hangingPunct="1">
              <a:buFont typeface="Arial" charset="0"/>
              <a:buNone/>
            </a:pPr>
            <a:endParaRPr lang="en-US" altLang="en-US" sz="2800" dirty="0" smtClean="0">
              <a:latin typeface="Times New Roman" pitchFamily="18" charset="0"/>
              <a:cs typeface="Times New Roman" pitchFamily="18" charset="0"/>
            </a:endParaRPr>
          </a:p>
        </p:txBody>
      </p:sp>
      <p:sp>
        <p:nvSpPr>
          <p:cNvPr id="12293" name="TextBox 2"/>
          <p:cNvSpPr txBox="1">
            <a:spLocks noChangeArrowheads="1"/>
          </p:cNvSpPr>
          <p:nvPr/>
        </p:nvSpPr>
        <p:spPr bwMode="auto">
          <a:xfrm>
            <a:off x="460248" y="4343400"/>
            <a:ext cx="7772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800" dirty="0">
                <a:solidFill>
                  <a:srgbClr val="000000"/>
                </a:solidFill>
                <a:latin typeface="Times New Roman" pitchFamily="18" charset="0"/>
                <a:cs typeface="Times New Roman" pitchFamily="18" charset="0"/>
              </a:rPr>
              <a:t>Click on an individual database to search for articles, </a:t>
            </a:r>
            <a:r>
              <a:rPr lang="en-US" altLang="en-US" sz="1800" dirty="0" err="1">
                <a:solidFill>
                  <a:srgbClr val="000000"/>
                </a:solidFill>
                <a:latin typeface="Times New Roman" pitchFamily="18" charset="0"/>
                <a:cs typeface="Times New Roman" pitchFamily="18" charset="0"/>
              </a:rPr>
              <a:t>ebooks</a:t>
            </a:r>
            <a:r>
              <a:rPr lang="en-US" altLang="en-US" sz="1800" dirty="0">
                <a:solidFill>
                  <a:srgbClr val="000000"/>
                </a:solidFill>
                <a:latin typeface="Times New Roman" pitchFamily="18" charset="0"/>
                <a:cs typeface="Times New Roman" pitchFamily="18" charset="0"/>
              </a:rPr>
              <a:t>, etc., within that database. </a:t>
            </a:r>
          </a:p>
        </p:txBody>
      </p:sp>
      <p:pic>
        <p:nvPicPr>
          <p:cNvPr id="2" name="Picture 1"/>
          <p:cNvPicPr>
            <a:picLocks/>
          </p:cNvPicPr>
          <p:nvPr/>
        </p:nvPicPr>
        <p:blipFill>
          <a:blip r:embed="rId2"/>
          <a:stretch>
            <a:fillRect/>
          </a:stretch>
        </p:blipFill>
        <p:spPr>
          <a:xfrm>
            <a:off x="533400" y="2514600"/>
            <a:ext cx="7772400" cy="1371600"/>
          </a:xfrm>
          <a:prstGeom prst="rect">
            <a:avLst/>
          </a:prstGeom>
        </p:spPr>
      </p:pic>
      <p:cxnSp>
        <p:nvCxnSpPr>
          <p:cNvPr id="4" name="Straight Arrow Connector 3"/>
          <p:cNvCxnSpPr/>
          <p:nvPr/>
        </p:nvCxnSpPr>
        <p:spPr>
          <a:xfrm>
            <a:off x="6248400" y="2362200"/>
            <a:ext cx="685800" cy="2286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57200" y="4243909"/>
            <a:ext cx="6059202" cy="1280160"/>
          </a:xfrm>
          <a:prstGeom prst="rect">
            <a:avLst/>
          </a:prstGeom>
        </p:spPr>
      </p:pic>
      <p:sp>
        <p:nvSpPr>
          <p:cNvPr id="4" name="Title 3"/>
          <p:cNvSpPr>
            <a:spLocks noGrp="1"/>
          </p:cNvSpPr>
          <p:nvPr>
            <p:ph type="title"/>
          </p:nvPr>
        </p:nvSpPr>
        <p:spPr>
          <a:xfrm>
            <a:off x="457200" y="274638"/>
            <a:ext cx="8229600" cy="792162"/>
          </a:xfrm>
        </p:spPr>
        <p:txBody>
          <a:bodyPr/>
          <a:lstStyle/>
          <a:p>
            <a:r>
              <a:rPr lang="en-US" sz="3600" dirty="0" smtClean="0">
                <a:latin typeface="Times New Roman" panose="02020603050405020304" pitchFamily="18" charset="0"/>
                <a:cs typeface="Times New Roman" panose="02020603050405020304" pitchFamily="18" charset="0"/>
              </a:rPr>
              <a:t>Subject View for News and Current Events</a:t>
            </a:r>
            <a:endParaRPr lang="en-US" sz="3600" dirty="0">
              <a:latin typeface="Times New Roman" panose="02020603050405020304" pitchFamily="18" charset="0"/>
              <a:cs typeface="Times New Roman" panose="02020603050405020304" pitchFamily="18" charset="0"/>
            </a:endParaRPr>
          </a:p>
        </p:txBody>
      </p:sp>
      <p:sp>
        <p:nvSpPr>
          <p:cNvPr id="6" name="Rectangle 5"/>
          <p:cNvSpPr/>
          <p:nvPr/>
        </p:nvSpPr>
        <p:spPr>
          <a:xfrm>
            <a:off x="533400" y="1066800"/>
            <a:ext cx="8001000" cy="1323439"/>
          </a:xfrm>
          <a:prstGeom prst="rect">
            <a:avLst/>
          </a:prstGeom>
        </p:spPr>
        <p:txBody>
          <a:bodyPr wrap="square">
            <a:spAutoFit/>
          </a:bodyPr>
          <a:lstStyle/>
          <a:p>
            <a:r>
              <a:rPr lang="en-US" sz="2000" dirty="0">
                <a:latin typeface="Times New Roman" panose="02020603050405020304" pitchFamily="18" charset="0"/>
                <a:cs typeface="Times New Roman" panose="02020603050405020304" pitchFamily="18" charset="0"/>
              </a:rPr>
              <a:t>For articles relating to </a:t>
            </a:r>
            <a:r>
              <a:rPr lang="en-US" sz="2000" dirty="0" smtClean="0">
                <a:latin typeface="Times New Roman" panose="02020603050405020304" pitchFamily="18" charset="0"/>
                <a:cs typeface="Times New Roman" panose="02020603050405020304" pitchFamily="18" charset="0"/>
              </a:rPr>
              <a:t>Contemporary Issues </a:t>
            </a:r>
            <a:r>
              <a:rPr lang="en-US" sz="2000" dirty="0">
                <a:latin typeface="Times New Roman" panose="02020603050405020304" pitchFamily="18" charset="0"/>
                <a:cs typeface="Times New Roman" panose="02020603050405020304" pitchFamily="18" charset="0"/>
              </a:rPr>
              <a:t>select from the following </a:t>
            </a:r>
            <a:r>
              <a:rPr lang="en-US" sz="2000" dirty="0" smtClean="0">
                <a:latin typeface="Times New Roman" panose="02020603050405020304" pitchFamily="18" charset="0"/>
                <a:cs typeface="Times New Roman" panose="02020603050405020304" pitchFamily="18" charset="0"/>
              </a:rPr>
              <a:t>database collections:  General and Interdisciplinary and News </a:t>
            </a:r>
            <a:r>
              <a:rPr lang="en-US" sz="2000" dirty="0">
                <a:latin typeface="Times New Roman" panose="02020603050405020304" pitchFamily="18" charset="0"/>
                <a:cs typeface="Times New Roman" panose="02020603050405020304" pitchFamily="18" charset="0"/>
              </a:rPr>
              <a:t>and Current </a:t>
            </a:r>
            <a:r>
              <a:rPr lang="en-US" sz="2000" dirty="0" smtClean="0">
                <a:latin typeface="Times New Roman" panose="02020603050405020304" pitchFamily="18" charset="0"/>
                <a:cs typeface="Times New Roman" panose="02020603050405020304" pitchFamily="18" charset="0"/>
              </a:rPr>
              <a:t>Events.</a:t>
            </a:r>
          </a:p>
          <a:p>
            <a:r>
              <a:rPr lang="en-US" sz="2000" dirty="0" smtClean="0">
                <a:latin typeface="Times New Roman" panose="02020603050405020304" pitchFamily="18" charset="0"/>
                <a:cs typeface="Times New Roman" panose="02020603050405020304" pitchFamily="18" charset="0"/>
              </a:rPr>
              <a:t>Submit </a:t>
            </a:r>
            <a:r>
              <a:rPr lang="en-US" sz="2000" dirty="0">
                <a:latin typeface="Times New Roman" panose="02020603050405020304" pitchFamily="18" charset="0"/>
                <a:cs typeface="Times New Roman" panose="02020603050405020304" pitchFamily="18" charset="0"/>
              </a:rPr>
              <a:t>search term for federated searching</a:t>
            </a:r>
          </a:p>
        </p:txBody>
      </p:sp>
      <p:pic>
        <p:nvPicPr>
          <p:cNvPr id="7" name="Picture 6"/>
          <p:cNvPicPr>
            <a:picLocks noChangeAspect="1"/>
          </p:cNvPicPr>
          <p:nvPr/>
        </p:nvPicPr>
        <p:blipFill>
          <a:blip r:embed="rId3"/>
          <a:stretch>
            <a:fillRect/>
          </a:stretch>
        </p:blipFill>
        <p:spPr>
          <a:xfrm>
            <a:off x="463296" y="2452320"/>
            <a:ext cx="5943600" cy="1756927"/>
          </a:xfrm>
          <a:prstGeom prst="rect">
            <a:avLst/>
          </a:prstGeom>
        </p:spPr>
      </p:pic>
      <p:cxnSp>
        <p:nvCxnSpPr>
          <p:cNvPr id="9" name="Straight Arrow Connector 8"/>
          <p:cNvCxnSpPr/>
          <p:nvPr/>
        </p:nvCxnSpPr>
        <p:spPr>
          <a:xfrm>
            <a:off x="4244340" y="2328255"/>
            <a:ext cx="914400" cy="19904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p:cNvCxnSpPr/>
          <p:nvPr/>
        </p:nvCxnSpPr>
        <p:spPr>
          <a:xfrm>
            <a:off x="4244340" y="2328255"/>
            <a:ext cx="1165860" cy="191565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5" name="Rectangle 14"/>
          <p:cNvSpPr/>
          <p:nvPr/>
        </p:nvSpPr>
        <p:spPr>
          <a:xfrm>
            <a:off x="457200" y="5774413"/>
            <a:ext cx="6248400" cy="646331"/>
          </a:xfrm>
          <a:prstGeom prst="rect">
            <a:avLst/>
          </a:prstGeom>
        </p:spPr>
        <p:txBody>
          <a:bodyPr wrap="square">
            <a:spAutoFit/>
          </a:bodyPr>
          <a:lstStyle/>
          <a:p>
            <a:r>
              <a:rPr lang="en-US" dirty="0">
                <a:latin typeface="Times New Roman" panose="02020603050405020304" pitchFamily="18" charset="0"/>
                <a:cs typeface="Times New Roman" panose="02020603050405020304" pitchFamily="18" charset="0"/>
              </a:rPr>
              <a:t>Click on an individual database to search for articles, </a:t>
            </a:r>
            <a:r>
              <a:rPr lang="en-US" dirty="0" err="1">
                <a:latin typeface="Times New Roman" panose="02020603050405020304" pitchFamily="18" charset="0"/>
                <a:cs typeface="Times New Roman" panose="02020603050405020304" pitchFamily="18" charset="0"/>
              </a:rPr>
              <a:t>ebooks</a:t>
            </a:r>
            <a:r>
              <a:rPr lang="en-US" dirty="0">
                <a:latin typeface="Times New Roman" panose="02020603050405020304" pitchFamily="18" charset="0"/>
                <a:cs typeface="Times New Roman" panose="02020603050405020304" pitchFamily="18" charset="0"/>
              </a:rPr>
              <a:t>, etc., within that database.</a:t>
            </a:r>
            <a:r>
              <a:rPr lang="en-US" dirty="0"/>
              <a:t> </a:t>
            </a:r>
          </a:p>
        </p:txBody>
      </p:sp>
      <p:cxnSp>
        <p:nvCxnSpPr>
          <p:cNvPr id="17" name="Straight Arrow Connector 16"/>
          <p:cNvCxnSpPr/>
          <p:nvPr/>
        </p:nvCxnSpPr>
        <p:spPr>
          <a:xfrm flipH="1" flipV="1">
            <a:off x="5158740" y="5143069"/>
            <a:ext cx="403860" cy="7620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533997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274638"/>
            <a:ext cx="8229600" cy="944562"/>
          </a:xfrm>
        </p:spPr>
        <p:txBody>
          <a:bodyPr/>
          <a:lstStyle/>
          <a:p>
            <a:pPr eaLnBrk="1" hangingPunct="1"/>
            <a:r>
              <a:rPr lang="en-US" altLang="en-US" sz="3600" smtClean="0">
                <a:latin typeface="Times New Roman" pitchFamily="18" charset="0"/>
                <a:cs typeface="Times New Roman" pitchFamily="18" charset="0"/>
              </a:rPr>
              <a:t>Subject View for Health and Medical</a:t>
            </a:r>
          </a:p>
        </p:txBody>
      </p:sp>
      <p:sp>
        <p:nvSpPr>
          <p:cNvPr id="14339" name="Content Placeholder 2"/>
          <p:cNvSpPr>
            <a:spLocks noGrp="1"/>
          </p:cNvSpPr>
          <p:nvPr>
            <p:ph idx="1"/>
          </p:nvPr>
        </p:nvSpPr>
        <p:spPr>
          <a:xfrm>
            <a:off x="457200" y="1131888"/>
            <a:ext cx="8229600" cy="5257800"/>
          </a:xfrm>
        </p:spPr>
        <p:txBody>
          <a:bodyPr/>
          <a:lstStyle/>
          <a:p>
            <a:pPr marL="0" indent="0" eaLnBrk="1" hangingPunct="1">
              <a:buFont typeface="Arial" charset="0"/>
              <a:buNone/>
            </a:pPr>
            <a:r>
              <a:rPr lang="en-US" altLang="en-US" sz="2800" dirty="0" smtClean="0">
                <a:latin typeface="Times New Roman" pitchFamily="18" charset="0"/>
                <a:cs typeface="Times New Roman" pitchFamily="18" charset="0"/>
              </a:rPr>
              <a:t>For articles relating to allied health select Health and Medical.</a:t>
            </a:r>
          </a:p>
          <a:p>
            <a:pPr marL="0" indent="0" eaLnBrk="1" hangingPunct="1">
              <a:buFont typeface="Arial" charset="0"/>
              <a:buNone/>
            </a:pPr>
            <a:endParaRPr lang="en-US" altLang="en-US" sz="2800" dirty="0" smtClean="0">
              <a:latin typeface="Times New Roman" pitchFamily="18" charset="0"/>
              <a:cs typeface="Times New Roman" pitchFamily="18" charset="0"/>
            </a:endParaRPr>
          </a:p>
        </p:txBody>
      </p:sp>
      <p:sp>
        <p:nvSpPr>
          <p:cNvPr id="14342" name="TextBox 1"/>
          <p:cNvSpPr txBox="1">
            <a:spLocks noChangeArrowheads="1"/>
          </p:cNvSpPr>
          <p:nvPr/>
        </p:nvSpPr>
        <p:spPr bwMode="auto">
          <a:xfrm>
            <a:off x="609600" y="5290344"/>
            <a:ext cx="6934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800" dirty="0">
                <a:latin typeface="Times New Roman" pitchFamily="18" charset="0"/>
                <a:cs typeface="Times New Roman" pitchFamily="18" charset="0"/>
              </a:rPr>
              <a:t>Click on an individual database to search for articles, </a:t>
            </a:r>
            <a:r>
              <a:rPr lang="en-US" altLang="en-US" sz="1800" dirty="0" err="1">
                <a:latin typeface="Times New Roman" pitchFamily="18" charset="0"/>
                <a:cs typeface="Times New Roman" pitchFamily="18" charset="0"/>
              </a:rPr>
              <a:t>ebooks</a:t>
            </a:r>
            <a:r>
              <a:rPr lang="en-US" altLang="en-US" sz="1800" dirty="0">
                <a:latin typeface="Times New Roman" pitchFamily="18" charset="0"/>
                <a:cs typeface="Times New Roman" pitchFamily="18" charset="0"/>
              </a:rPr>
              <a:t>, etc., within that database. </a:t>
            </a:r>
          </a:p>
        </p:txBody>
      </p:sp>
      <p:sp>
        <p:nvSpPr>
          <p:cNvPr id="2" name="Rectangle 1"/>
          <p:cNvSpPr/>
          <p:nvPr/>
        </p:nvSpPr>
        <p:spPr>
          <a:xfrm>
            <a:off x="475488" y="1920448"/>
            <a:ext cx="5602303" cy="461665"/>
          </a:xfrm>
          <a:prstGeom prst="rect">
            <a:avLst/>
          </a:prstGeom>
        </p:spPr>
        <p:txBody>
          <a:bodyPr wrap="none">
            <a:spAutoFit/>
          </a:bodyPr>
          <a:lstStyle/>
          <a:p>
            <a:r>
              <a:rPr lang="en-US" sz="2400" dirty="0">
                <a:latin typeface="Times New Roman" panose="02020603050405020304" pitchFamily="18" charset="0"/>
                <a:cs typeface="Times New Roman" panose="02020603050405020304" pitchFamily="18" charset="0"/>
              </a:rPr>
              <a:t>Submit search term for federated searching</a:t>
            </a:r>
          </a:p>
        </p:txBody>
      </p:sp>
      <p:pic>
        <p:nvPicPr>
          <p:cNvPr id="3" name="Picture 2"/>
          <p:cNvPicPr>
            <a:picLocks noChangeAspect="1"/>
          </p:cNvPicPr>
          <p:nvPr/>
        </p:nvPicPr>
        <p:blipFill>
          <a:blip r:embed="rId2"/>
          <a:stretch>
            <a:fillRect/>
          </a:stretch>
        </p:blipFill>
        <p:spPr>
          <a:xfrm>
            <a:off x="475488" y="2609225"/>
            <a:ext cx="8229600" cy="2502315"/>
          </a:xfrm>
          <a:prstGeom prst="rect">
            <a:avLst/>
          </a:prstGeom>
        </p:spPr>
      </p:pic>
      <p:cxnSp>
        <p:nvCxnSpPr>
          <p:cNvPr id="6" name="Straight Arrow Connector 5"/>
          <p:cNvCxnSpPr/>
          <p:nvPr/>
        </p:nvCxnSpPr>
        <p:spPr>
          <a:xfrm>
            <a:off x="5486400" y="2286000"/>
            <a:ext cx="1752600" cy="32322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 name="Straight Arrow Connector 7"/>
          <p:cNvCxnSpPr/>
          <p:nvPr/>
        </p:nvCxnSpPr>
        <p:spPr>
          <a:xfrm flipH="1" flipV="1">
            <a:off x="4648200" y="4243773"/>
            <a:ext cx="533400" cy="114765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latin typeface="Times New Roman" panose="02020603050405020304" pitchFamily="18" charset="0"/>
                <a:cs typeface="Times New Roman" panose="02020603050405020304" pitchFamily="18" charset="0"/>
              </a:rPr>
              <a:t>Subject View for Religion and Philosophy</a:t>
            </a:r>
            <a:endParaRPr lang="en-US" sz="4000" dirty="0">
              <a:latin typeface="Times New Roman" panose="02020603050405020304" pitchFamily="18" charset="0"/>
              <a:cs typeface="Times New Roman" panose="02020603050405020304" pitchFamily="18" charset="0"/>
            </a:endParaRPr>
          </a:p>
        </p:txBody>
      </p:sp>
      <p:pic>
        <p:nvPicPr>
          <p:cNvPr id="4" name="Picture 3"/>
          <p:cNvPicPr preferRelativeResize="0">
            <a:picLocks/>
          </p:cNvPicPr>
          <p:nvPr/>
        </p:nvPicPr>
        <p:blipFill>
          <a:blip r:embed="rId2"/>
          <a:stretch>
            <a:fillRect/>
          </a:stretch>
        </p:blipFill>
        <p:spPr>
          <a:xfrm>
            <a:off x="152400" y="2895600"/>
            <a:ext cx="8321040" cy="1828800"/>
          </a:xfrm>
          <a:prstGeom prst="rect">
            <a:avLst/>
          </a:prstGeom>
        </p:spPr>
      </p:pic>
      <p:sp>
        <p:nvSpPr>
          <p:cNvPr id="5" name="Rectangle 4"/>
          <p:cNvSpPr/>
          <p:nvPr/>
        </p:nvSpPr>
        <p:spPr>
          <a:xfrm>
            <a:off x="685800" y="1417638"/>
            <a:ext cx="7086600" cy="830997"/>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For articles relating to Ethics </a:t>
            </a:r>
            <a:r>
              <a:rPr lang="en-US" sz="2400" dirty="0" smtClean="0">
                <a:latin typeface="Times New Roman" panose="02020603050405020304" pitchFamily="18" charset="0"/>
                <a:cs typeface="Times New Roman" panose="02020603050405020304" pitchFamily="18" charset="0"/>
              </a:rPr>
              <a:t>select: Religion </a:t>
            </a:r>
            <a:r>
              <a:rPr lang="en-US" sz="2400" dirty="0">
                <a:latin typeface="Times New Roman" panose="02020603050405020304" pitchFamily="18" charset="0"/>
                <a:cs typeface="Times New Roman" panose="02020603050405020304" pitchFamily="18" charset="0"/>
              </a:rPr>
              <a:t>and </a:t>
            </a:r>
            <a:r>
              <a:rPr lang="en-US" sz="2400" dirty="0" smtClean="0">
                <a:latin typeface="Times New Roman" panose="02020603050405020304" pitchFamily="18" charset="0"/>
                <a:cs typeface="Times New Roman" panose="02020603050405020304" pitchFamily="18" charset="0"/>
              </a:rPr>
              <a:t>Philosophy. </a:t>
            </a:r>
            <a:endParaRPr lang="en-US" sz="2400" dirty="0"/>
          </a:p>
        </p:txBody>
      </p:sp>
      <p:sp>
        <p:nvSpPr>
          <p:cNvPr id="6" name="Rectangle 5"/>
          <p:cNvSpPr/>
          <p:nvPr/>
        </p:nvSpPr>
        <p:spPr>
          <a:xfrm>
            <a:off x="685800" y="2314222"/>
            <a:ext cx="5485797" cy="461665"/>
          </a:xfrm>
          <a:prstGeom prst="rect">
            <a:avLst/>
          </a:prstGeom>
        </p:spPr>
        <p:txBody>
          <a:bodyPr wrap="none">
            <a:spAutoFit/>
          </a:bodyPr>
          <a:lstStyle/>
          <a:p>
            <a:r>
              <a:rPr lang="en-US" sz="2400" dirty="0">
                <a:latin typeface="Times New Roman" panose="02020603050405020304" pitchFamily="18" charset="0"/>
                <a:cs typeface="Times New Roman" panose="02020603050405020304" pitchFamily="18" charset="0"/>
              </a:rPr>
              <a:t>Submit search term for federated searching</a:t>
            </a:r>
          </a:p>
        </p:txBody>
      </p:sp>
      <p:cxnSp>
        <p:nvCxnSpPr>
          <p:cNvPr id="8" name="Straight Arrow Connector 7"/>
          <p:cNvCxnSpPr/>
          <p:nvPr/>
        </p:nvCxnSpPr>
        <p:spPr>
          <a:xfrm>
            <a:off x="6019800" y="2727174"/>
            <a:ext cx="1447800" cy="2286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 name="Rectangle 8"/>
          <p:cNvSpPr/>
          <p:nvPr/>
        </p:nvSpPr>
        <p:spPr>
          <a:xfrm>
            <a:off x="441960" y="5181600"/>
            <a:ext cx="8031480" cy="830997"/>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Click on an individual database </a:t>
            </a:r>
            <a:r>
              <a:rPr lang="en-US" sz="2400" dirty="0" smtClean="0">
                <a:latin typeface="Times New Roman" panose="02020603050405020304" pitchFamily="18" charset="0"/>
                <a:cs typeface="Times New Roman" panose="02020603050405020304" pitchFamily="18" charset="0"/>
              </a:rPr>
              <a:t>to search </a:t>
            </a:r>
            <a:r>
              <a:rPr lang="en-US" sz="2400" dirty="0">
                <a:latin typeface="Times New Roman" panose="02020603050405020304" pitchFamily="18" charset="0"/>
                <a:cs typeface="Times New Roman" panose="02020603050405020304" pitchFamily="18" charset="0"/>
              </a:rPr>
              <a:t>for articles, </a:t>
            </a:r>
            <a:r>
              <a:rPr lang="en-US" sz="2400" dirty="0" err="1">
                <a:latin typeface="Times New Roman" panose="02020603050405020304" pitchFamily="18" charset="0"/>
                <a:cs typeface="Times New Roman" panose="02020603050405020304" pitchFamily="18" charset="0"/>
              </a:rPr>
              <a:t>ebooks</a:t>
            </a:r>
            <a:r>
              <a:rPr lang="en-US" sz="2400" dirty="0">
                <a:latin typeface="Times New Roman" panose="02020603050405020304" pitchFamily="18" charset="0"/>
                <a:cs typeface="Times New Roman" panose="02020603050405020304" pitchFamily="18" charset="0"/>
              </a:rPr>
              <a:t>, etc., within that database. </a:t>
            </a:r>
          </a:p>
        </p:txBody>
      </p:sp>
      <p:cxnSp>
        <p:nvCxnSpPr>
          <p:cNvPr id="11" name="Straight Arrow Connector 10"/>
          <p:cNvCxnSpPr/>
          <p:nvPr/>
        </p:nvCxnSpPr>
        <p:spPr>
          <a:xfrm flipV="1">
            <a:off x="1371600" y="4447032"/>
            <a:ext cx="0" cy="9144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p:cNvCxnSpPr/>
          <p:nvPr/>
        </p:nvCxnSpPr>
        <p:spPr>
          <a:xfrm>
            <a:off x="1371600" y="4953000"/>
            <a:ext cx="18288" cy="304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800557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52400" y="0"/>
            <a:ext cx="8229600" cy="1066800"/>
          </a:xfrm>
        </p:spPr>
        <p:txBody>
          <a:bodyPr/>
          <a:lstStyle/>
          <a:p>
            <a:pPr eaLnBrk="1" hangingPunct="1"/>
            <a:r>
              <a:rPr lang="en-US" altLang="en-US" sz="3600" dirty="0" smtClean="0">
                <a:latin typeface="Times New Roman" pitchFamily="18" charset="0"/>
                <a:cs typeface="Times New Roman" pitchFamily="18" charset="0"/>
              </a:rPr>
              <a:t>Subject View for </a:t>
            </a:r>
            <a:br>
              <a:rPr lang="en-US" altLang="en-US" sz="3600" dirty="0" smtClean="0">
                <a:latin typeface="Times New Roman" pitchFamily="18" charset="0"/>
                <a:cs typeface="Times New Roman" pitchFamily="18" charset="0"/>
              </a:rPr>
            </a:br>
            <a:r>
              <a:rPr lang="en-US" altLang="en-US" sz="3600" dirty="0" smtClean="0">
                <a:latin typeface="Times New Roman" pitchFamily="18" charset="0"/>
                <a:cs typeface="Times New Roman" pitchFamily="18" charset="0"/>
              </a:rPr>
              <a:t>Law and Criminal Justice</a:t>
            </a:r>
          </a:p>
        </p:txBody>
      </p:sp>
      <p:sp>
        <p:nvSpPr>
          <p:cNvPr id="13315" name="Content Placeholder 2"/>
          <p:cNvSpPr>
            <a:spLocks noGrp="1"/>
          </p:cNvSpPr>
          <p:nvPr>
            <p:ph idx="1"/>
          </p:nvPr>
        </p:nvSpPr>
        <p:spPr>
          <a:xfrm>
            <a:off x="457200" y="1219200"/>
            <a:ext cx="8229600" cy="5181600"/>
          </a:xfrm>
        </p:spPr>
        <p:txBody>
          <a:bodyPr/>
          <a:lstStyle/>
          <a:p>
            <a:pPr marL="0" indent="0" eaLnBrk="1" hangingPunct="1">
              <a:buFont typeface="Arial" charset="0"/>
              <a:buNone/>
            </a:pPr>
            <a:r>
              <a:rPr lang="en-US" altLang="en-US" sz="2800" dirty="0" smtClean="0">
                <a:latin typeface="Times New Roman" pitchFamily="18" charset="0"/>
                <a:cs typeface="Times New Roman" pitchFamily="18" charset="0"/>
              </a:rPr>
              <a:t>For articles relating to criminal justice and law select: Law and Criminal Justice.</a:t>
            </a:r>
          </a:p>
          <a:p>
            <a:pPr marL="0" indent="0" eaLnBrk="1" hangingPunct="1">
              <a:buNone/>
            </a:pPr>
            <a:r>
              <a:rPr lang="en-US" altLang="en-US" sz="2800" dirty="0">
                <a:latin typeface="Times New Roman" pitchFamily="18" charset="0"/>
                <a:cs typeface="Times New Roman" pitchFamily="18" charset="0"/>
              </a:rPr>
              <a:t>Submit search term for federated searching</a:t>
            </a:r>
          </a:p>
        </p:txBody>
      </p:sp>
      <p:sp>
        <p:nvSpPr>
          <p:cNvPr id="13317" name="TextBox 1"/>
          <p:cNvSpPr txBox="1">
            <a:spLocks noChangeArrowheads="1"/>
          </p:cNvSpPr>
          <p:nvPr/>
        </p:nvSpPr>
        <p:spPr bwMode="auto">
          <a:xfrm>
            <a:off x="1239044" y="5641848"/>
            <a:ext cx="666591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800" dirty="0">
                <a:solidFill>
                  <a:srgbClr val="000000"/>
                </a:solidFill>
                <a:latin typeface="Times New Roman" pitchFamily="18" charset="0"/>
                <a:cs typeface="Times New Roman" pitchFamily="18" charset="0"/>
              </a:rPr>
              <a:t>Click on an individual database to search for articles, </a:t>
            </a:r>
            <a:r>
              <a:rPr lang="en-US" altLang="en-US" sz="1800" dirty="0" err="1">
                <a:solidFill>
                  <a:srgbClr val="000000"/>
                </a:solidFill>
                <a:latin typeface="Times New Roman" pitchFamily="18" charset="0"/>
                <a:cs typeface="Times New Roman" pitchFamily="18" charset="0"/>
              </a:rPr>
              <a:t>ebooks</a:t>
            </a:r>
            <a:r>
              <a:rPr lang="en-US" altLang="en-US" sz="1800" dirty="0">
                <a:solidFill>
                  <a:srgbClr val="000000"/>
                </a:solidFill>
                <a:latin typeface="Times New Roman" pitchFamily="18" charset="0"/>
                <a:cs typeface="Times New Roman" pitchFamily="18" charset="0"/>
              </a:rPr>
              <a:t>, etc., within that database. </a:t>
            </a:r>
          </a:p>
        </p:txBody>
      </p:sp>
      <p:pic>
        <p:nvPicPr>
          <p:cNvPr id="2" name="Picture 1"/>
          <p:cNvPicPr preferRelativeResize="0">
            <a:picLocks/>
          </p:cNvPicPr>
          <p:nvPr/>
        </p:nvPicPr>
        <p:blipFill>
          <a:blip r:embed="rId2"/>
          <a:stretch>
            <a:fillRect/>
          </a:stretch>
        </p:blipFill>
        <p:spPr>
          <a:xfrm>
            <a:off x="731520" y="2694587"/>
            <a:ext cx="7680960" cy="2834640"/>
          </a:xfrm>
          <a:prstGeom prst="rect">
            <a:avLst/>
          </a:prstGeom>
        </p:spPr>
      </p:pic>
      <p:cxnSp>
        <p:nvCxnSpPr>
          <p:cNvPr id="5" name="Straight Arrow Connector 4"/>
          <p:cNvCxnSpPr/>
          <p:nvPr/>
        </p:nvCxnSpPr>
        <p:spPr>
          <a:xfrm>
            <a:off x="6096000" y="2590800"/>
            <a:ext cx="990600" cy="3810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 name="Straight Arrow Connector 6"/>
          <p:cNvCxnSpPr/>
          <p:nvPr/>
        </p:nvCxnSpPr>
        <p:spPr>
          <a:xfrm flipV="1">
            <a:off x="5638800" y="4495800"/>
            <a:ext cx="0" cy="127871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altLang="en-US" smtClean="0">
                <a:latin typeface="Times New Roman" pitchFamily="18" charset="0"/>
                <a:cs typeface="Times New Roman" pitchFamily="18" charset="0"/>
              </a:rPr>
              <a:t>Subject View for Psychology</a:t>
            </a:r>
          </a:p>
        </p:txBody>
      </p:sp>
      <p:sp>
        <p:nvSpPr>
          <p:cNvPr id="15363" name="Content Placeholder 2"/>
          <p:cNvSpPr>
            <a:spLocks noGrp="1"/>
          </p:cNvSpPr>
          <p:nvPr>
            <p:ph idx="1"/>
          </p:nvPr>
        </p:nvSpPr>
        <p:spPr>
          <a:xfrm>
            <a:off x="457200" y="1484313"/>
            <a:ext cx="8229600" cy="4525962"/>
          </a:xfrm>
        </p:spPr>
        <p:txBody>
          <a:bodyPr/>
          <a:lstStyle/>
          <a:p>
            <a:pPr marL="0" indent="0" eaLnBrk="1" hangingPunct="1">
              <a:buFont typeface="Arial" charset="0"/>
              <a:buNone/>
            </a:pPr>
            <a:r>
              <a:rPr lang="en-US" altLang="en-US" dirty="0" smtClean="0">
                <a:latin typeface="Times New Roman" pitchFamily="18" charset="0"/>
                <a:cs typeface="Times New Roman" pitchFamily="18" charset="0"/>
              </a:rPr>
              <a:t>For articles relating to psychology select: Psychology.</a:t>
            </a:r>
          </a:p>
          <a:p>
            <a:pPr marL="0" indent="0" eaLnBrk="1" hangingPunct="1">
              <a:buNone/>
            </a:pPr>
            <a:r>
              <a:rPr lang="en-US" altLang="en-US" dirty="0">
                <a:latin typeface="Times New Roman" pitchFamily="18" charset="0"/>
                <a:cs typeface="Times New Roman" pitchFamily="18" charset="0"/>
              </a:rPr>
              <a:t>Submit search term for federated searching</a:t>
            </a:r>
          </a:p>
          <a:p>
            <a:pPr marL="0" indent="0" eaLnBrk="1" hangingPunct="1">
              <a:buFont typeface="Arial" charset="0"/>
              <a:buNone/>
            </a:pPr>
            <a:endParaRPr lang="en-US" altLang="en-US" dirty="0" smtClean="0">
              <a:latin typeface="Times New Roman" pitchFamily="18" charset="0"/>
              <a:cs typeface="Times New Roman" pitchFamily="18" charset="0"/>
            </a:endParaRPr>
          </a:p>
          <a:p>
            <a:pPr marL="0" indent="0" eaLnBrk="1" hangingPunct="1">
              <a:buFont typeface="Arial" charset="0"/>
              <a:buNone/>
            </a:pPr>
            <a:endParaRPr lang="en-US" altLang="en-US" dirty="0" smtClean="0"/>
          </a:p>
        </p:txBody>
      </p:sp>
      <p:sp>
        <p:nvSpPr>
          <p:cNvPr id="15365" name="TextBox 1"/>
          <p:cNvSpPr txBox="1">
            <a:spLocks noChangeArrowheads="1"/>
          </p:cNvSpPr>
          <p:nvPr/>
        </p:nvSpPr>
        <p:spPr bwMode="auto">
          <a:xfrm>
            <a:off x="914400" y="5638800"/>
            <a:ext cx="7162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800">
                <a:solidFill>
                  <a:srgbClr val="000000"/>
                </a:solidFill>
                <a:latin typeface="Times New Roman" pitchFamily="18" charset="0"/>
                <a:cs typeface="Times New Roman" pitchFamily="18" charset="0"/>
              </a:rPr>
              <a:t>Click on an individual database to search for articles, ebooks, etc., within that database. </a:t>
            </a:r>
            <a:endParaRPr lang="en-US" altLang="en-US" sz="1800" dirty="0">
              <a:solidFill>
                <a:srgbClr val="000000"/>
              </a:solidFill>
              <a:latin typeface="Times New Roman" pitchFamily="18" charset="0"/>
              <a:cs typeface="Times New Roman" pitchFamily="18" charset="0"/>
            </a:endParaRPr>
          </a:p>
        </p:txBody>
      </p:sp>
      <p:pic>
        <p:nvPicPr>
          <p:cNvPr id="2" name="Picture 1"/>
          <p:cNvPicPr preferRelativeResize="0">
            <a:picLocks/>
          </p:cNvPicPr>
          <p:nvPr/>
        </p:nvPicPr>
        <p:blipFill>
          <a:blip r:embed="rId2"/>
          <a:stretch>
            <a:fillRect/>
          </a:stretch>
        </p:blipFill>
        <p:spPr>
          <a:xfrm>
            <a:off x="685800" y="3302952"/>
            <a:ext cx="7223760" cy="2103120"/>
          </a:xfrm>
          <a:prstGeom prst="rect">
            <a:avLst/>
          </a:prstGeom>
        </p:spPr>
      </p:pic>
      <p:cxnSp>
        <p:nvCxnSpPr>
          <p:cNvPr id="5" name="Straight Arrow Connector 4"/>
          <p:cNvCxnSpPr/>
          <p:nvPr/>
        </p:nvCxnSpPr>
        <p:spPr>
          <a:xfrm>
            <a:off x="5867400" y="3048000"/>
            <a:ext cx="762000" cy="3810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 name="Straight Arrow Connector 7"/>
          <p:cNvCxnSpPr/>
          <p:nvPr/>
        </p:nvCxnSpPr>
        <p:spPr>
          <a:xfrm flipH="1" flipV="1">
            <a:off x="2057400" y="5139771"/>
            <a:ext cx="844296" cy="62987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152400"/>
            <a:ext cx="8229600" cy="914400"/>
          </a:xfrm>
        </p:spPr>
        <p:txBody>
          <a:bodyPr/>
          <a:lstStyle/>
          <a:p>
            <a:pPr eaLnBrk="1" hangingPunct="1"/>
            <a:r>
              <a:rPr lang="en-US" altLang="en-US" sz="3600" smtClean="0">
                <a:latin typeface="Times New Roman" pitchFamily="18" charset="0"/>
                <a:cs typeface="Times New Roman" pitchFamily="18" charset="0"/>
              </a:rPr>
              <a:t>Subject View for Social Sciences</a:t>
            </a:r>
          </a:p>
        </p:txBody>
      </p:sp>
      <p:sp>
        <p:nvSpPr>
          <p:cNvPr id="16387" name="Content Placeholder 3"/>
          <p:cNvSpPr>
            <a:spLocks noGrp="1"/>
          </p:cNvSpPr>
          <p:nvPr>
            <p:ph idx="1"/>
          </p:nvPr>
        </p:nvSpPr>
        <p:spPr>
          <a:xfrm>
            <a:off x="457200" y="1066800"/>
            <a:ext cx="8229600" cy="5334000"/>
          </a:xfrm>
        </p:spPr>
        <p:txBody>
          <a:bodyPr/>
          <a:lstStyle/>
          <a:p>
            <a:pPr marL="0" indent="0" eaLnBrk="1" hangingPunct="1">
              <a:buFont typeface="Arial" charset="0"/>
              <a:buNone/>
            </a:pPr>
            <a:r>
              <a:rPr lang="en-US" altLang="en-US" sz="2800" dirty="0" smtClean="0">
                <a:latin typeface="Times New Roman" pitchFamily="18" charset="0"/>
                <a:cs typeface="Times New Roman" pitchFamily="18" charset="0"/>
              </a:rPr>
              <a:t>For articles relating to the social sciences select:</a:t>
            </a:r>
          </a:p>
          <a:p>
            <a:pPr marL="0" indent="0" eaLnBrk="1" hangingPunct="1">
              <a:buFont typeface="Arial" charset="0"/>
              <a:buNone/>
            </a:pPr>
            <a:r>
              <a:rPr lang="en-US" altLang="en-US" sz="2800" dirty="0" smtClean="0">
                <a:latin typeface="Times New Roman" pitchFamily="18" charset="0"/>
                <a:cs typeface="Times New Roman" pitchFamily="18" charset="0"/>
              </a:rPr>
              <a:t>History and Social Sciences.</a:t>
            </a:r>
          </a:p>
          <a:p>
            <a:pPr marL="0" indent="0" eaLnBrk="1" hangingPunct="1">
              <a:buNone/>
            </a:pPr>
            <a:r>
              <a:rPr lang="en-US" altLang="en-US" sz="2800" dirty="0">
                <a:latin typeface="Times New Roman" panose="02020603050405020304" pitchFamily="18" charset="0"/>
                <a:cs typeface="Times New Roman" panose="02020603050405020304" pitchFamily="18" charset="0"/>
              </a:rPr>
              <a:t>Submit search term for federated searching</a:t>
            </a:r>
          </a:p>
          <a:p>
            <a:pPr marL="0" indent="0" eaLnBrk="1" hangingPunct="1">
              <a:buFont typeface="Arial" charset="0"/>
              <a:buNone/>
            </a:pPr>
            <a:endParaRPr lang="en-US" altLang="en-US" sz="2800" dirty="0" smtClean="0">
              <a:latin typeface="Times New Roman" panose="02020603050405020304" pitchFamily="18" charset="0"/>
              <a:cs typeface="Times New Roman" panose="02020603050405020304" pitchFamily="18" charset="0"/>
            </a:endParaRPr>
          </a:p>
          <a:p>
            <a:pPr marL="0" indent="0" eaLnBrk="1" hangingPunct="1">
              <a:buFont typeface="Arial" charset="0"/>
              <a:buNone/>
            </a:pPr>
            <a:endParaRPr lang="en-US" altLang="en-US" sz="2800" dirty="0" smtClean="0"/>
          </a:p>
        </p:txBody>
      </p:sp>
      <p:sp>
        <p:nvSpPr>
          <p:cNvPr id="16390" name="TextBox 1"/>
          <p:cNvSpPr txBox="1">
            <a:spLocks noChangeArrowheads="1"/>
          </p:cNvSpPr>
          <p:nvPr/>
        </p:nvSpPr>
        <p:spPr bwMode="auto">
          <a:xfrm>
            <a:off x="533400" y="5345854"/>
            <a:ext cx="8153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400" dirty="0">
                <a:latin typeface="Times New Roman" pitchFamily="18" charset="0"/>
                <a:cs typeface="Times New Roman" pitchFamily="18" charset="0"/>
              </a:rPr>
              <a:t>Click on an individual database to search for articles, </a:t>
            </a:r>
            <a:r>
              <a:rPr lang="en-US" altLang="en-US" sz="2400" dirty="0" err="1">
                <a:latin typeface="Times New Roman" pitchFamily="18" charset="0"/>
                <a:cs typeface="Times New Roman" pitchFamily="18" charset="0"/>
              </a:rPr>
              <a:t>ebooks</a:t>
            </a:r>
            <a:r>
              <a:rPr lang="en-US" altLang="en-US" sz="2400" dirty="0">
                <a:latin typeface="Times New Roman" pitchFamily="18" charset="0"/>
                <a:cs typeface="Times New Roman" pitchFamily="18" charset="0"/>
              </a:rPr>
              <a:t>, etc., </a:t>
            </a:r>
            <a:r>
              <a:rPr lang="en-US" altLang="en-US" sz="2400" dirty="0" smtClean="0">
                <a:latin typeface="Times New Roman" pitchFamily="18" charset="0"/>
                <a:cs typeface="Times New Roman" pitchFamily="18" charset="0"/>
              </a:rPr>
              <a:t>within </a:t>
            </a:r>
            <a:r>
              <a:rPr lang="en-US" altLang="en-US" sz="2400" dirty="0">
                <a:latin typeface="Times New Roman" pitchFamily="18" charset="0"/>
                <a:cs typeface="Times New Roman" pitchFamily="18" charset="0"/>
              </a:rPr>
              <a:t>that database. </a:t>
            </a:r>
          </a:p>
        </p:txBody>
      </p:sp>
      <p:pic>
        <p:nvPicPr>
          <p:cNvPr id="2" name="Picture 1"/>
          <p:cNvPicPr>
            <a:picLocks noChangeAspect="1"/>
          </p:cNvPicPr>
          <p:nvPr/>
        </p:nvPicPr>
        <p:blipFill>
          <a:blip r:embed="rId2"/>
          <a:stretch>
            <a:fillRect/>
          </a:stretch>
        </p:blipFill>
        <p:spPr>
          <a:xfrm>
            <a:off x="762000" y="2835905"/>
            <a:ext cx="7521688" cy="2286000"/>
          </a:xfrm>
          <a:prstGeom prst="rect">
            <a:avLst/>
          </a:prstGeom>
        </p:spPr>
      </p:pic>
      <p:cxnSp>
        <p:nvCxnSpPr>
          <p:cNvPr id="6" name="Straight Arrow Connector 5"/>
          <p:cNvCxnSpPr/>
          <p:nvPr/>
        </p:nvCxnSpPr>
        <p:spPr>
          <a:xfrm>
            <a:off x="5105400" y="2514600"/>
            <a:ext cx="1828800" cy="4572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 name="Straight Arrow Connector 7"/>
          <p:cNvCxnSpPr/>
          <p:nvPr/>
        </p:nvCxnSpPr>
        <p:spPr>
          <a:xfrm flipH="1" flipV="1">
            <a:off x="6705600" y="4227193"/>
            <a:ext cx="228600" cy="128151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p:cNvSpPr>
            <a:spLocks noGrp="1"/>
          </p:cNvSpPr>
          <p:nvPr>
            <p:ph type="title"/>
          </p:nvPr>
        </p:nvSpPr>
        <p:spPr>
          <a:xfrm>
            <a:off x="457200" y="228600"/>
            <a:ext cx="8229600" cy="1219200"/>
          </a:xfrm>
        </p:spPr>
        <p:txBody>
          <a:bodyPr/>
          <a:lstStyle/>
          <a:p>
            <a:r>
              <a:rPr lang="en-US" altLang="en-US" sz="3600" smtClean="0">
                <a:latin typeface="Times New Roman" pitchFamily="18" charset="0"/>
                <a:cs typeface="Times New Roman" pitchFamily="18" charset="0"/>
              </a:rPr>
              <a:t>Specialized Databases for Background Information</a:t>
            </a:r>
          </a:p>
        </p:txBody>
      </p:sp>
      <p:sp>
        <p:nvSpPr>
          <p:cNvPr id="17411" name="Content Placeholder 4"/>
          <p:cNvSpPr>
            <a:spLocks noGrp="1"/>
          </p:cNvSpPr>
          <p:nvPr>
            <p:ph idx="1"/>
          </p:nvPr>
        </p:nvSpPr>
        <p:spPr>
          <a:xfrm>
            <a:off x="457200" y="1600200"/>
            <a:ext cx="8229600" cy="5105400"/>
          </a:xfrm>
        </p:spPr>
        <p:txBody>
          <a:bodyPr/>
          <a:lstStyle/>
          <a:p>
            <a:pPr marL="0" indent="0">
              <a:buFont typeface="Arial" charset="0"/>
              <a:buNone/>
            </a:pPr>
            <a:r>
              <a:rPr lang="en-US" altLang="en-US" sz="2400" i="1" smtClean="0">
                <a:latin typeface="Times New Roman" pitchFamily="18" charset="0"/>
                <a:cs typeface="Times New Roman" pitchFamily="18" charset="0"/>
              </a:rPr>
              <a:t>	Gale Opposing Viewpoints in Context </a:t>
            </a:r>
            <a:r>
              <a:rPr lang="en-US" altLang="en-US" sz="2400" smtClean="0">
                <a:latin typeface="Times New Roman" pitchFamily="18" charset="0"/>
                <a:cs typeface="Times New Roman" pitchFamily="18" charset="0"/>
              </a:rPr>
              <a:t>features 	continuously updated viewpoint articles, topic overviews, 	full-text magazines, academic journals, news articles, 	primary source documents, statistics, images, videos, 	audio files and links to vetted websites covering hundreds 	of today's hottest social issues.</a:t>
            </a:r>
          </a:p>
          <a:p>
            <a:pPr marL="0" indent="0">
              <a:buFont typeface="Arial" charset="0"/>
              <a:buNone/>
            </a:pPr>
            <a:endParaRPr lang="en-US" altLang="en-US" sz="2400" smtClean="0">
              <a:latin typeface="Times New Roman" pitchFamily="18" charset="0"/>
              <a:cs typeface="Times New Roman" pitchFamily="18" charset="0"/>
            </a:endParaRPr>
          </a:p>
          <a:p>
            <a:pPr marL="0" indent="0">
              <a:buFont typeface="Arial" charset="0"/>
              <a:buNone/>
            </a:pPr>
            <a:r>
              <a:rPr lang="en-US" altLang="en-US" sz="2400" i="1" smtClean="0">
                <a:latin typeface="Times New Roman" pitchFamily="18" charset="0"/>
                <a:cs typeface="Times New Roman" pitchFamily="18" charset="0"/>
              </a:rPr>
              <a:t>	Opposing Viewpoints Resource Center</a:t>
            </a:r>
            <a:r>
              <a:rPr lang="en-US" altLang="en-US" sz="2400" smtClean="0">
                <a:latin typeface="Times New Roman" pitchFamily="18" charset="0"/>
                <a:cs typeface="Times New Roman" pitchFamily="18" charset="0"/>
              </a:rPr>
              <a:t>: </a:t>
            </a:r>
            <a:r>
              <a:rPr lang="en-US" altLang="en-US" sz="2400" i="1" smtClean="0">
                <a:latin typeface="Times New Roman" pitchFamily="18" charset="0"/>
                <a:cs typeface="Times New Roman" pitchFamily="18" charset="0"/>
              </a:rPr>
              <a:t>Critical Thinking 	</a:t>
            </a:r>
            <a:r>
              <a:rPr lang="en-US" altLang="en-US" sz="2400" smtClean="0">
                <a:latin typeface="Times New Roman" pitchFamily="18" charset="0"/>
                <a:cs typeface="Times New Roman" pitchFamily="18" charset="0"/>
              </a:rPr>
              <a:t>features viewpoint articles, topic overviews, full-text 	magazine, academic journal, and newspaper articles, 	primary source documents, statistics, images and 	podcasts, and links to Websites.</a:t>
            </a:r>
          </a:p>
        </p:txBody>
      </p:sp>
      <p:pic>
        <p:nvPicPr>
          <p:cNvPr id="17412" name="Picture 3" descr="http://lirnimages.appspot.com/images/opposingViewpoints_in_contex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752600"/>
            <a:ext cx="83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4" descr="http://lirnimages.appspot.com/images/ovrcct_l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4419600"/>
            <a:ext cx="9144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en-US" sz="3600" smtClean="0">
                <a:latin typeface="Times New Roman" pitchFamily="18" charset="0"/>
                <a:cs typeface="Times New Roman" pitchFamily="18" charset="0"/>
              </a:rPr>
              <a:t>Specialized Databases for Background Information</a:t>
            </a:r>
          </a:p>
        </p:txBody>
      </p:sp>
      <p:sp>
        <p:nvSpPr>
          <p:cNvPr id="3" name="Content Placeholder 2"/>
          <p:cNvSpPr>
            <a:spLocks noGrp="1"/>
          </p:cNvSpPr>
          <p:nvPr>
            <p:ph idx="1"/>
          </p:nvPr>
        </p:nvSpPr>
        <p:spPr>
          <a:xfrm>
            <a:off x="457200" y="1447800"/>
            <a:ext cx="8229600" cy="5105400"/>
          </a:xfrm>
        </p:spPr>
        <p:txBody>
          <a:bodyPr/>
          <a:lstStyle/>
          <a:p>
            <a:pPr marL="0" indent="0">
              <a:buFont typeface="Arial" charset="0"/>
              <a:buNone/>
              <a:defRPr/>
            </a:pPr>
            <a:r>
              <a:rPr lang="en-US" sz="2800" dirty="0" smtClean="0">
                <a:latin typeface="Times New Roman" pitchFamily="18" charset="0"/>
                <a:cs typeface="Times New Roman" pitchFamily="18" charset="0"/>
              </a:rPr>
              <a:t>Dictionaries </a:t>
            </a:r>
            <a:r>
              <a:rPr lang="en-US" sz="2800" dirty="0">
                <a:latin typeface="Times New Roman" pitchFamily="18" charset="0"/>
                <a:cs typeface="Times New Roman" pitchFamily="18" charset="0"/>
              </a:rPr>
              <a:t>&amp; </a:t>
            </a:r>
            <a:r>
              <a:rPr lang="en-US" sz="2800" dirty="0" smtClean="0">
                <a:latin typeface="Times New Roman" pitchFamily="18" charset="0"/>
                <a:cs typeface="Times New Roman" pitchFamily="18" charset="0"/>
              </a:rPr>
              <a:t>Encyclopedias Collection:</a:t>
            </a:r>
          </a:p>
          <a:p>
            <a:pPr marL="400050" lvl="1" indent="0">
              <a:buFont typeface="Arial" charset="0"/>
              <a:buNone/>
              <a:defRPr/>
            </a:pPr>
            <a:r>
              <a:rPr lang="en-US" sz="2500" i="1" dirty="0" smtClean="0">
                <a:latin typeface="Times New Roman" pitchFamily="18" charset="0"/>
                <a:cs typeface="Times New Roman" pitchFamily="18" charset="0"/>
              </a:rPr>
              <a:t>	eLibrary</a:t>
            </a:r>
            <a:r>
              <a:rPr lang="en-US" sz="2500" dirty="0" smtClean="0">
                <a:latin typeface="Times New Roman" pitchFamily="18" charset="0"/>
                <a:cs typeface="Times New Roman" pitchFamily="18" charset="0"/>
              </a:rPr>
              <a:t> has selected </a:t>
            </a:r>
            <a:r>
              <a:rPr lang="en-US" sz="2500" dirty="0">
                <a:latin typeface="Times New Roman" pitchFamily="18" charset="0"/>
                <a:cs typeface="Times New Roman" pitchFamily="18" charset="0"/>
              </a:rPr>
              <a:t>periodicals, reference books, </a:t>
            </a:r>
            <a:r>
              <a:rPr lang="en-US" sz="2500" dirty="0" smtClean="0">
                <a:latin typeface="Times New Roman" pitchFamily="18" charset="0"/>
                <a:cs typeface="Times New Roman" pitchFamily="18" charset="0"/>
              </a:rPr>
              <a:t>	maps</a:t>
            </a:r>
            <a:r>
              <a:rPr lang="en-US" sz="2500" dirty="0">
                <a:latin typeface="Times New Roman" pitchFamily="18" charset="0"/>
                <a:cs typeface="Times New Roman" pitchFamily="18" charset="0"/>
              </a:rPr>
              <a:t>, </a:t>
            </a:r>
            <a:r>
              <a:rPr lang="en-US" sz="2500" dirty="0" smtClean="0">
                <a:latin typeface="Times New Roman" pitchFamily="18" charset="0"/>
                <a:cs typeface="Times New Roman" pitchFamily="18" charset="0"/>
              </a:rPr>
              <a:t>	pictures</a:t>
            </a:r>
            <a:r>
              <a:rPr lang="en-US" sz="2500" dirty="0">
                <a:latin typeface="Times New Roman" pitchFamily="18" charset="0"/>
                <a:cs typeface="Times New Roman" pitchFamily="18" charset="0"/>
              </a:rPr>
              <a:t>, and newspapers from around the </a:t>
            </a:r>
            <a:r>
              <a:rPr lang="en-US" sz="2500" dirty="0" smtClean="0">
                <a:latin typeface="Times New Roman" pitchFamily="18" charset="0"/>
                <a:cs typeface="Times New Roman" pitchFamily="18" charset="0"/>
              </a:rPr>
              <a:t>world</a:t>
            </a:r>
            <a:r>
              <a:rPr lang="en-US" sz="2500" dirty="0">
                <a:latin typeface="Times New Roman" pitchFamily="18" charset="0"/>
                <a:cs typeface="Times New Roman" pitchFamily="18" charset="0"/>
              </a:rPr>
              <a:t>, </a:t>
            </a:r>
            <a:r>
              <a:rPr lang="en-US" sz="2500" dirty="0" smtClean="0">
                <a:latin typeface="Times New Roman" pitchFamily="18" charset="0"/>
                <a:cs typeface="Times New Roman" pitchFamily="18" charset="0"/>
              </a:rPr>
              <a:t>	along with </a:t>
            </a:r>
            <a:r>
              <a:rPr lang="en-US" sz="2500" dirty="0">
                <a:latin typeface="Times New Roman" pitchFamily="18" charset="0"/>
                <a:cs typeface="Times New Roman" pitchFamily="18" charset="0"/>
              </a:rPr>
              <a:t>transcripts of news and public </a:t>
            </a:r>
            <a:r>
              <a:rPr lang="en-US" sz="2500" dirty="0" smtClean="0">
                <a:latin typeface="Times New Roman" pitchFamily="18" charset="0"/>
                <a:cs typeface="Times New Roman" pitchFamily="18" charset="0"/>
              </a:rPr>
              <a:t>affairs 	broadcasts.</a:t>
            </a:r>
            <a:endParaRPr lang="en-US" sz="2500" dirty="0">
              <a:latin typeface="Times New Roman" pitchFamily="18" charset="0"/>
              <a:cs typeface="Times New Roman" pitchFamily="18" charset="0"/>
            </a:endParaRPr>
          </a:p>
          <a:p>
            <a:pPr marL="457200" lvl="1" indent="0">
              <a:buFont typeface="Arial" charset="0"/>
              <a:buNone/>
              <a:defRPr/>
            </a:pPr>
            <a:r>
              <a:rPr lang="en-US" sz="2500" i="1" dirty="0" smtClean="0">
                <a:latin typeface="Times New Roman" pitchFamily="18" charset="0"/>
                <a:cs typeface="Times New Roman" pitchFamily="18" charset="0"/>
              </a:rPr>
              <a:t>	Gale </a:t>
            </a:r>
            <a:r>
              <a:rPr lang="en-US" sz="2500" i="1" dirty="0">
                <a:latin typeface="Times New Roman" pitchFamily="18" charset="0"/>
                <a:cs typeface="Times New Roman" pitchFamily="18" charset="0"/>
              </a:rPr>
              <a:t>Virtual Reference </a:t>
            </a:r>
            <a:r>
              <a:rPr lang="en-US" sz="2500" i="1" dirty="0" smtClean="0">
                <a:latin typeface="Times New Roman" pitchFamily="18" charset="0"/>
                <a:cs typeface="Times New Roman" pitchFamily="18" charset="0"/>
              </a:rPr>
              <a:t>Library </a:t>
            </a:r>
            <a:r>
              <a:rPr lang="en-US" sz="2500" dirty="0" smtClean="0">
                <a:latin typeface="Times New Roman" pitchFamily="18" charset="0"/>
                <a:cs typeface="Times New Roman" pitchFamily="18" charset="0"/>
              </a:rPr>
              <a:t>is a </a:t>
            </a:r>
            <a:r>
              <a:rPr lang="en-US" sz="2500" dirty="0">
                <a:latin typeface="Times New Roman" pitchFamily="18" charset="0"/>
                <a:cs typeface="Times New Roman" pitchFamily="18" charset="0"/>
              </a:rPr>
              <a:t>database of </a:t>
            </a:r>
            <a:r>
              <a:rPr lang="en-US" sz="2500" dirty="0" smtClean="0">
                <a:latin typeface="Times New Roman" pitchFamily="18" charset="0"/>
                <a:cs typeface="Times New Roman" pitchFamily="18" charset="0"/>
              </a:rPr>
              <a:t>	encyclopedias</a:t>
            </a:r>
            <a:r>
              <a:rPr lang="en-US" sz="2500" dirty="0">
                <a:latin typeface="Times New Roman" pitchFamily="18" charset="0"/>
                <a:cs typeface="Times New Roman" pitchFamily="18" charset="0"/>
              </a:rPr>
              <a:t>, </a:t>
            </a:r>
            <a:r>
              <a:rPr lang="en-US" sz="2500" dirty="0" smtClean="0">
                <a:latin typeface="Times New Roman" pitchFamily="18" charset="0"/>
                <a:cs typeface="Times New Roman" pitchFamily="18" charset="0"/>
              </a:rPr>
              <a:t>almanacs</a:t>
            </a:r>
            <a:r>
              <a:rPr lang="en-US" sz="2500" dirty="0">
                <a:latin typeface="Times New Roman" pitchFamily="18" charset="0"/>
                <a:cs typeface="Times New Roman" pitchFamily="18" charset="0"/>
              </a:rPr>
              <a:t>, and specialized reference </a:t>
            </a:r>
            <a:r>
              <a:rPr lang="en-US" sz="2500" dirty="0" smtClean="0">
                <a:latin typeface="Times New Roman" pitchFamily="18" charset="0"/>
                <a:cs typeface="Times New Roman" pitchFamily="18" charset="0"/>
              </a:rPr>
              <a:t>	sources </a:t>
            </a:r>
            <a:r>
              <a:rPr lang="en-US" sz="2500" dirty="0">
                <a:latin typeface="Times New Roman" pitchFamily="18" charset="0"/>
                <a:cs typeface="Times New Roman" pitchFamily="18" charset="0"/>
              </a:rPr>
              <a:t>for </a:t>
            </a:r>
            <a:r>
              <a:rPr lang="en-US" sz="2500" dirty="0" smtClean="0">
                <a:latin typeface="Times New Roman" pitchFamily="18" charset="0"/>
                <a:cs typeface="Times New Roman" pitchFamily="18" charset="0"/>
              </a:rPr>
              <a:t>multidisciplinary </a:t>
            </a:r>
            <a:r>
              <a:rPr lang="en-US" sz="2500" dirty="0">
                <a:latin typeface="Times New Roman" pitchFamily="18" charset="0"/>
                <a:cs typeface="Times New Roman" pitchFamily="18" charset="0"/>
              </a:rPr>
              <a:t>research.</a:t>
            </a:r>
          </a:p>
        </p:txBody>
      </p:sp>
      <p:pic>
        <p:nvPicPr>
          <p:cNvPr id="18436" name="vendor_10_img" descr="eLibrar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1513" y="2133600"/>
            <a:ext cx="64611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5" descr="http://lirnimages.appspot.com/images/gvrl_l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1513" y="3657600"/>
            <a:ext cx="64611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altLang="en-US" i="1" dirty="0" smtClean="0">
                <a:latin typeface="Times New Roman" pitchFamily="18" charset="0"/>
                <a:cs typeface="Times New Roman" pitchFamily="18" charset="0"/>
              </a:rPr>
              <a:t>Books 24x7 </a:t>
            </a:r>
            <a:r>
              <a:rPr lang="en-US" altLang="en-US" dirty="0" smtClean="0">
                <a:latin typeface="Times New Roman" pitchFamily="18" charset="0"/>
                <a:cs typeface="Times New Roman" pitchFamily="18" charset="0"/>
              </a:rPr>
              <a:t>database</a:t>
            </a:r>
            <a:br>
              <a:rPr lang="en-US" altLang="en-US" dirty="0" smtClean="0">
                <a:latin typeface="Times New Roman" pitchFamily="18" charset="0"/>
                <a:cs typeface="Times New Roman" pitchFamily="18" charset="0"/>
              </a:rPr>
            </a:br>
            <a:r>
              <a:rPr lang="en-US" altLang="en-US" dirty="0" smtClean="0">
                <a:latin typeface="Times New Roman" pitchFamily="18" charset="0"/>
                <a:cs typeface="Times New Roman" pitchFamily="18" charset="0"/>
              </a:rPr>
              <a:t>e-Books and videos</a:t>
            </a:r>
          </a:p>
        </p:txBody>
      </p:sp>
      <p:pic>
        <p:nvPicPr>
          <p:cNvPr id="19459" name="Picture 1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l="2" r="4945"/>
          <a:stretch>
            <a:fillRect/>
          </a:stretch>
        </p:blipFill>
        <p:spPr>
          <a:xfrm>
            <a:off x="533400" y="1600200"/>
            <a:ext cx="7831138" cy="23177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950" y="4368800"/>
            <a:ext cx="4473575"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461" name="Straight Arrow Connector 26"/>
          <p:cNvCxnSpPr>
            <a:cxnSpLocks noChangeShapeType="1"/>
          </p:cNvCxnSpPr>
          <p:nvPr/>
        </p:nvCxnSpPr>
        <p:spPr bwMode="auto">
          <a:xfrm>
            <a:off x="3810000" y="4267200"/>
            <a:ext cx="1006475" cy="815975"/>
          </a:xfrm>
          <a:prstGeom prst="straightConnector1">
            <a:avLst/>
          </a:prstGeom>
          <a:noFill/>
          <a:ln w="9525" algn="ctr">
            <a:solidFill>
              <a:srgbClr val="000000"/>
            </a:solidFill>
            <a:round/>
            <a:headEnd/>
            <a:tailEnd type="arrow" w="med" len="med"/>
          </a:ln>
          <a:extLst>
            <a:ext uri="{909E8E84-426E-40DD-AFC4-6F175D3DCCD1}">
              <a14:hiddenFill xmlns:a14="http://schemas.microsoft.com/office/drawing/2010/main">
                <a:noFill/>
              </a14:hiddenFill>
            </a:ext>
          </a:extLst>
        </p:spPr>
      </p:cxnSp>
      <p:sp>
        <p:nvSpPr>
          <p:cNvPr id="19462" name="Rectangle 20"/>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800"/>
          </a:p>
        </p:txBody>
      </p:sp>
      <p:sp>
        <p:nvSpPr>
          <p:cNvPr id="19463" name="Rectangle 22"/>
          <p:cNvSpPr>
            <a:spLocks noChangeArrowheads="1"/>
          </p:cNvSpPr>
          <p:nvPr/>
        </p:nvSpPr>
        <p:spPr bwMode="auto">
          <a:xfrm>
            <a:off x="0" y="21939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endParaRPr lang="en-US" altLang="en-US" sz="1800"/>
          </a:p>
        </p:txBody>
      </p:sp>
      <p:sp>
        <p:nvSpPr>
          <p:cNvPr id="19464" name="Rectangle 23"/>
          <p:cNvSpPr>
            <a:spLocks noChangeArrowheads="1"/>
          </p:cNvSpPr>
          <p:nvPr/>
        </p:nvSpPr>
        <p:spPr bwMode="auto">
          <a:xfrm>
            <a:off x="533400" y="4057650"/>
            <a:ext cx="41148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1100">
                <a:solidFill>
                  <a:srgbClr val="000000"/>
                </a:solidFill>
                <a:latin typeface="Times New Roman" pitchFamily="18" charset="0"/>
              </a:rPr>
              <a:t>Click on the Books 24x7 button to access books and videos. </a:t>
            </a:r>
            <a:endParaRPr lang="en-US" altLang="en-US" sz="600">
              <a:solidFill>
                <a:srgbClr val="00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2"/>
          <p:cNvSpPr>
            <a:spLocks noGrp="1"/>
          </p:cNvSpPr>
          <p:nvPr>
            <p:ph type="title"/>
          </p:nvPr>
        </p:nvSpPr>
        <p:spPr/>
        <p:txBody>
          <a:bodyPr/>
          <a:lstStyle/>
          <a:p>
            <a:r>
              <a:rPr lang="en-US" altLang="en-US" smtClean="0">
                <a:latin typeface="Times New Roman" pitchFamily="18" charset="0"/>
                <a:cs typeface="Times New Roman" pitchFamily="18" charset="0"/>
              </a:rPr>
              <a:t>What Is the LIRN Library?</a:t>
            </a:r>
          </a:p>
        </p:txBody>
      </p:sp>
      <p:sp>
        <p:nvSpPr>
          <p:cNvPr id="3075" name="Content Placeholder 3"/>
          <p:cNvSpPr>
            <a:spLocks noGrp="1"/>
          </p:cNvSpPr>
          <p:nvPr>
            <p:ph idx="1"/>
          </p:nvPr>
        </p:nvSpPr>
        <p:spPr/>
        <p:txBody>
          <a:bodyPr/>
          <a:lstStyle/>
          <a:p>
            <a:pPr marL="0" indent="0">
              <a:buFont typeface="Arial" charset="0"/>
              <a:buNone/>
            </a:pPr>
            <a:r>
              <a:rPr lang="en-US" altLang="en-US" smtClean="0">
                <a:latin typeface="Times New Roman" pitchFamily="18" charset="0"/>
                <a:cs typeface="Times New Roman" pitchFamily="18" charset="0"/>
              </a:rPr>
              <a:t>The Library and Information Resources Network is a collection of databases containing appropriate resources for faculty and student use.</a:t>
            </a:r>
          </a:p>
          <a:p>
            <a:pPr marL="0" indent="0">
              <a:spcBef>
                <a:spcPct val="0"/>
              </a:spcBef>
              <a:buFont typeface="Arial" charset="0"/>
              <a:buNone/>
            </a:pPr>
            <a:endParaRPr lang="en-US" altLang="en-US" smtClean="0">
              <a:latin typeface="Times New Roman" pitchFamily="18" charset="0"/>
              <a:cs typeface="Times New Roman" pitchFamily="18" charset="0"/>
            </a:endParaRPr>
          </a:p>
          <a:p>
            <a:pPr marL="0" indent="0">
              <a:buFont typeface="Arial" charset="0"/>
              <a:buNone/>
            </a:pPr>
            <a:r>
              <a:rPr lang="en-US" altLang="en-US" smtClean="0">
                <a:latin typeface="Times New Roman" pitchFamily="18" charset="0"/>
                <a:cs typeface="Times New Roman" pitchFamily="18" charset="0"/>
              </a:rPr>
              <a:t>This collection of databases provides access to full text articles in popular, professional, academic, and peer reviewed publications, as well as reference books, e-books, audio and video clips and transcripts.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altLang="en-US" i="1" dirty="0" smtClean="0">
                <a:latin typeface="Times New Roman" pitchFamily="18" charset="0"/>
                <a:cs typeface="Times New Roman" pitchFamily="18" charset="0"/>
              </a:rPr>
              <a:t>Books 24x7 </a:t>
            </a:r>
            <a:r>
              <a:rPr lang="en-US" altLang="en-US" dirty="0" smtClean="0">
                <a:latin typeface="Times New Roman" pitchFamily="18" charset="0"/>
                <a:cs typeface="Times New Roman" pitchFamily="18" charset="0"/>
              </a:rPr>
              <a:t>continued</a:t>
            </a:r>
          </a:p>
        </p:txBody>
      </p:sp>
      <p:pic>
        <p:nvPicPr>
          <p:cNvPr id="20483"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513" y="1524000"/>
            <a:ext cx="8480425"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Arrow Connector 4"/>
          <p:cNvCxnSpPr/>
          <p:nvPr/>
        </p:nvCxnSpPr>
        <p:spPr>
          <a:xfrm>
            <a:off x="5943600" y="1423988"/>
            <a:ext cx="2459038" cy="116681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0485" name="Rectangle 3"/>
          <p:cNvSpPr>
            <a:spLocks noChangeArrowheads="1"/>
          </p:cNvSpPr>
          <p:nvPr/>
        </p:nvSpPr>
        <p:spPr bwMode="auto">
          <a:xfrm>
            <a:off x="152400" y="1163638"/>
            <a:ext cx="8839200" cy="52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1100">
                <a:latin typeface="Times New Roman" pitchFamily="18" charset="0"/>
              </a:rPr>
              <a:t>Select desired topics by the Browse Topics pull down the drop down menu then click on the desired category and select a video to stream </a:t>
            </a:r>
          </a:p>
          <a:p>
            <a:pPr>
              <a:spcBef>
                <a:spcPct val="0"/>
              </a:spcBef>
              <a:buFontTx/>
              <a:buNone/>
            </a:pPr>
            <a:r>
              <a:rPr lang="en-US" altLang="en-US" sz="1100">
                <a:latin typeface="Times New Roman" pitchFamily="18" charset="0"/>
              </a:rPr>
              <a:t>or to read an e-book. Any of these videos may be shown in class without violating copyright.</a:t>
            </a:r>
          </a:p>
          <a:p>
            <a:pPr>
              <a:spcBef>
                <a:spcPct val="0"/>
              </a:spcBef>
              <a:buFontTx/>
              <a:buNone/>
            </a:pPr>
            <a:endParaRPr lang="en-US" altLang="en-US" sz="600"/>
          </a:p>
        </p:txBody>
      </p:sp>
      <p:sp>
        <p:nvSpPr>
          <p:cNvPr id="20486" name="Rectangle 5"/>
          <p:cNvSpPr>
            <a:spLocks noChangeArrowheads="1"/>
          </p:cNvSpPr>
          <p:nvPr/>
        </p:nvSpPr>
        <p:spPr bwMode="auto">
          <a:xfrm>
            <a:off x="381000" y="3619500"/>
            <a:ext cx="255588"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1100">
                <a:latin typeface="Times New Roman" pitchFamily="18" charset="0"/>
              </a:rPr>
              <a:t>. </a:t>
            </a:r>
            <a:endParaRPr lang="en-US" altLang="en-US" sz="180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57200" y="228600"/>
            <a:ext cx="8229600" cy="914400"/>
          </a:xfrm>
        </p:spPr>
        <p:txBody>
          <a:bodyPr/>
          <a:lstStyle/>
          <a:p>
            <a:r>
              <a:rPr lang="en-US" altLang="en-US" i="1" dirty="0" smtClean="0">
                <a:latin typeface="Times New Roman" pitchFamily="18" charset="0"/>
                <a:cs typeface="Times New Roman" pitchFamily="18" charset="0"/>
              </a:rPr>
              <a:t>Books 24x7 </a:t>
            </a:r>
            <a:r>
              <a:rPr lang="en-US" altLang="en-US" dirty="0" smtClean="0">
                <a:latin typeface="Times New Roman" pitchFamily="18" charset="0"/>
                <a:cs typeface="Times New Roman" pitchFamily="18" charset="0"/>
              </a:rPr>
              <a:t>continued</a:t>
            </a:r>
          </a:p>
        </p:txBody>
      </p:sp>
      <p:pic>
        <p:nvPicPr>
          <p:cNvPr id="21507" name="Picture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1513" y="1625600"/>
            <a:ext cx="5935662" cy="217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1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 y="3971925"/>
            <a:ext cx="5851525" cy="256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Arrow Connector 4"/>
          <p:cNvCxnSpPr/>
          <p:nvPr/>
        </p:nvCxnSpPr>
        <p:spPr>
          <a:xfrm flipH="1">
            <a:off x="6096000" y="1174750"/>
            <a:ext cx="1506538" cy="20828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 name="Straight Arrow Connector 5"/>
          <p:cNvCxnSpPr/>
          <p:nvPr/>
        </p:nvCxnSpPr>
        <p:spPr>
          <a:xfrm flipH="1">
            <a:off x="4724400" y="3257550"/>
            <a:ext cx="1058863" cy="230822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1511"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800"/>
          </a:p>
        </p:txBody>
      </p:sp>
      <p:sp>
        <p:nvSpPr>
          <p:cNvPr id="21512" name="Rectangle 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800"/>
          </a:p>
        </p:txBody>
      </p:sp>
      <p:sp>
        <p:nvSpPr>
          <p:cNvPr id="21513" name="Rectangle 8"/>
          <p:cNvSpPr>
            <a:spLocks noChangeArrowheads="1"/>
          </p:cNvSpPr>
          <p:nvPr/>
        </p:nvSpPr>
        <p:spPr bwMode="auto">
          <a:xfrm>
            <a:off x="0" y="26368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endParaRPr lang="en-US" altLang="en-US" sz="1800"/>
          </a:p>
        </p:txBody>
      </p:sp>
      <p:sp>
        <p:nvSpPr>
          <p:cNvPr id="21514" name="Rectangle 9"/>
          <p:cNvSpPr>
            <a:spLocks noChangeArrowheads="1"/>
          </p:cNvSpPr>
          <p:nvPr/>
        </p:nvSpPr>
        <p:spPr bwMode="auto">
          <a:xfrm>
            <a:off x="0" y="51974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Font typeface="Arial" charset="0"/>
              <a:buChar char="•"/>
              <a:tabLst>
                <a:tab pos="457200" algn="l"/>
              </a:tabLst>
              <a:defRPr sz="3200">
                <a:solidFill>
                  <a:schemeClr val="tx1"/>
                </a:solidFill>
                <a:latin typeface="Calibri" pitchFamily="34" charset="0"/>
              </a:defRPr>
            </a:lvl1pPr>
            <a:lvl2pPr marL="742950" indent="-285750" eaLnBrk="0" hangingPunct="0">
              <a:spcBef>
                <a:spcPct val="20000"/>
              </a:spcBef>
              <a:buFont typeface="Arial" charset="0"/>
              <a:buChar char="–"/>
              <a:tabLst>
                <a:tab pos="457200" algn="l"/>
              </a:tabLst>
              <a:defRPr sz="2800">
                <a:solidFill>
                  <a:schemeClr val="tx1"/>
                </a:solidFill>
                <a:latin typeface="Calibri" pitchFamily="34" charset="0"/>
              </a:defRPr>
            </a:lvl2pPr>
            <a:lvl3pPr marL="1143000" indent="-228600" eaLnBrk="0" hangingPunct="0">
              <a:spcBef>
                <a:spcPct val="20000"/>
              </a:spcBef>
              <a:buFont typeface="Arial" charset="0"/>
              <a:buChar char="•"/>
              <a:tabLst>
                <a:tab pos="457200" algn="l"/>
              </a:tabLst>
              <a:defRPr sz="2400">
                <a:solidFill>
                  <a:schemeClr val="tx1"/>
                </a:solidFill>
                <a:latin typeface="Calibri" pitchFamily="34" charset="0"/>
              </a:defRPr>
            </a:lvl3pPr>
            <a:lvl4pPr marL="1600200" indent="-228600" eaLnBrk="0" hangingPunct="0">
              <a:spcBef>
                <a:spcPct val="20000"/>
              </a:spcBef>
              <a:buFont typeface="Arial" charset="0"/>
              <a:buChar char="–"/>
              <a:tabLst>
                <a:tab pos="457200" algn="l"/>
              </a:tabLst>
              <a:defRPr sz="2000">
                <a:solidFill>
                  <a:schemeClr val="tx1"/>
                </a:solidFill>
                <a:latin typeface="Calibri" pitchFamily="34" charset="0"/>
              </a:defRPr>
            </a:lvl4pPr>
            <a:lvl5pPr marL="2057400" indent="-228600" eaLnBrk="0" hangingPunct="0">
              <a:spcBef>
                <a:spcPct val="20000"/>
              </a:spcBef>
              <a:buFont typeface="Arial" charset="0"/>
              <a:buChar char="»"/>
              <a:tabLst>
                <a:tab pos="457200" algn="l"/>
              </a:tabLst>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tabLst>
                <a:tab pos="457200" algn="l"/>
              </a:tabLst>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tabLst>
                <a:tab pos="457200" algn="l"/>
              </a:tabLst>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tabLst>
                <a:tab pos="457200" algn="l"/>
              </a:tabLst>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tabLst>
                <a:tab pos="457200" algn="l"/>
              </a:tabLst>
              <a:defRPr sz="2000">
                <a:solidFill>
                  <a:schemeClr val="tx1"/>
                </a:solidFill>
                <a:latin typeface="Calibri" pitchFamily="34" charset="0"/>
              </a:defRPr>
            </a:lvl9pPr>
          </a:lstStyle>
          <a:p>
            <a:pPr>
              <a:spcBef>
                <a:spcPct val="0"/>
              </a:spcBef>
              <a:buFontTx/>
              <a:buNone/>
            </a:pPr>
            <a:endParaRPr lang="en-US" altLang="en-US" sz="1800"/>
          </a:p>
        </p:txBody>
      </p:sp>
      <p:sp>
        <p:nvSpPr>
          <p:cNvPr id="21515" name="Rectangle 11"/>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800"/>
          </a:p>
        </p:txBody>
      </p:sp>
      <p:sp>
        <p:nvSpPr>
          <p:cNvPr id="21516" name="Rectangle 12"/>
          <p:cNvSpPr>
            <a:spLocks noChangeArrowheads="1"/>
          </p:cNvSpPr>
          <p:nvPr/>
        </p:nvSpPr>
        <p:spPr bwMode="auto">
          <a:xfrm>
            <a:off x="495300" y="1025525"/>
            <a:ext cx="8153400" cy="60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1100">
                <a:latin typeface="Times New Roman" pitchFamily="18" charset="0"/>
              </a:rPr>
              <a:t>You can choose from; 50 Lessons Topics (short videos on a variety of business/ leadership topics); </a:t>
            </a:r>
            <a:r>
              <a:rPr lang="en-US" altLang="en-US" sz="1100" b="1">
                <a:latin typeface="Times New Roman" pitchFamily="18" charset="0"/>
              </a:rPr>
              <a:t>Desktop Videos Topics (computer applications)</a:t>
            </a:r>
            <a:r>
              <a:rPr lang="en-US" altLang="en-US" sz="1100">
                <a:latin typeface="Times New Roman" pitchFamily="18" charset="0"/>
              </a:rPr>
              <a:t>; IT and Technical Video topics, Leadership Development Channel Topics, Business Topics, IT and Technical Topics, and Well-Being Topics.</a:t>
            </a:r>
            <a:endParaRPr lang="en-US" altLang="en-US" sz="180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3913" y="1762125"/>
            <a:ext cx="531177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4251325"/>
            <a:ext cx="5270500" cy="155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Rectangle 3"/>
          <p:cNvSpPr>
            <a:spLocks noChangeArrowheads="1"/>
          </p:cNvSpPr>
          <p:nvPr/>
        </p:nvSpPr>
        <p:spPr bwMode="auto">
          <a:xfrm rot="10800000" flipV="1">
            <a:off x="228600" y="1112838"/>
            <a:ext cx="8305800"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1200">
                <a:latin typeface="Times New Roman" pitchFamily="18" charset="0"/>
              </a:rPr>
              <a:t>Business topics include: Business Analysis, Business Skills, Corporate Case Studies &amp; Interviews, Employee Training &amp; Development, Finance &amp; Accounting, Human Resources, Management &amp; Leadership, Marketing &amp; Sales, Social Media, </a:t>
            </a:r>
          </a:p>
          <a:p>
            <a:pPr>
              <a:spcBef>
                <a:spcPct val="0"/>
              </a:spcBef>
              <a:buFontTx/>
              <a:buNone/>
            </a:pPr>
            <a:r>
              <a:rPr lang="en-US" altLang="en-US" sz="1200">
                <a:latin typeface="Times New Roman" pitchFamily="18" charset="0"/>
              </a:rPr>
              <a:t>Team Skills, and Technology in Business, etc.</a:t>
            </a:r>
            <a:r>
              <a:rPr lang="en-US" altLang="en-US" sz="1100">
                <a:latin typeface="Times New Roman" pitchFamily="18" charset="0"/>
              </a:rPr>
              <a:t>	</a:t>
            </a:r>
            <a:endParaRPr lang="en-US" altLang="en-US" sz="600"/>
          </a:p>
        </p:txBody>
      </p:sp>
      <p:sp>
        <p:nvSpPr>
          <p:cNvPr id="22533" name="Rectangle 4"/>
          <p:cNvSpPr>
            <a:spLocks noChangeArrowheads="1"/>
          </p:cNvSpPr>
          <p:nvPr/>
        </p:nvSpPr>
        <p:spPr bwMode="auto">
          <a:xfrm>
            <a:off x="381000" y="3975100"/>
            <a:ext cx="8153400" cy="27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1200">
                <a:latin typeface="Times New Roman" pitchFamily="18" charset="0"/>
              </a:rPr>
              <a:t>Health and well-being topics include books on allied health, finance, law, psychology, social issues, and career topics. </a:t>
            </a:r>
            <a:endParaRPr lang="en-US" altLang="en-US" sz="600"/>
          </a:p>
        </p:txBody>
      </p:sp>
      <p:sp>
        <p:nvSpPr>
          <p:cNvPr id="22534" name="Rectangle 5"/>
          <p:cNvSpPr>
            <a:spLocks noChangeArrowheads="1"/>
          </p:cNvSpPr>
          <p:nvPr/>
        </p:nvSpPr>
        <p:spPr bwMode="auto">
          <a:xfrm>
            <a:off x="0" y="5029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endParaRPr lang="en-US" altLang="en-US" sz="1800"/>
          </a:p>
        </p:txBody>
      </p:sp>
      <p:sp>
        <p:nvSpPr>
          <p:cNvPr id="22535" name="Title 5"/>
          <p:cNvSpPr>
            <a:spLocks noGrp="1"/>
          </p:cNvSpPr>
          <p:nvPr>
            <p:ph type="title"/>
          </p:nvPr>
        </p:nvSpPr>
        <p:spPr>
          <a:xfrm>
            <a:off x="381000" y="152400"/>
            <a:ext cx="8229600" cy="960438"/>
          </a:xfrm>
        </p:spPr>
        <p:txBody>
          <a:bodyPr/>
          <a:lstStyle/>
          <a:p>
            <a:r>
              <a:rPr lang="en-US" altLang="en-US" sz="3600" i="1" dirty="0" smtClean="0">
                <a:latin typeface="Times New Roman" pitchFamily="18" charset="0"/>
                <a:cs typeface="Times New Roman" pitchFamily="18" charset="0"/>
              </a:rPr>
              <a:t>Books 24x7 </a:t>
            </a:r>
            <a:r>
              <a:rPr lang="en-US" altLang="en-US" sz="3600" dirty="0" smtClean="0">
                <a:latin typeface="Times New Roman" pitchFamily="18" charset="0"/>
                <a:cs typeface="Times New Roman" pitchFamily="18" charset="0"/>
              </a:rPr>
              <a:t>continued</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altLang="en-US" sz="3600" smtClean="0">
                <a:latin typeface="Times New Roman" pitchFamily="18" charset="0"/>
                <a:cs typeface="Times New Roman" pitchFamily="18" charset="0"/>
              </a:rPr>
              <a:t>Search and Retrieve e-books</a:t>
            </a:r>
          </a:p>
        </p:txBody>
      </p:sp>
      <p:sp>
        <p:nvSpPr>
          <p:cNvPr id="23555" name="Content Placeholder 2"/>
          <p:cNvSpPr>
            <a:spLocks noGrp="1"/>
          </p:cNvSpPr>
          <p:nvPr>
            <p:ph idx="1"/>
          </p:nvPr>
        </p:nvSpPr>
        <p:spPr/>
        <p:txBody>
          <a:bodyPr/>
          <a:lstStyle/>
          <a:p>
            <a:pPr marL="0" indent="0">
              <a:buFont typeface="Arial" charset="0"/>
              <a:buNone/>
            </a:pPr>
            <a:r>
              <a:rPr lang="en-US" altLang="en-US" sz="2400" smtClean="0">
                <a:latin typeface="Times New Roman" pitchFamily="18" charset="0"/>
                <a:cs typeface="Times New Roman" pitchFamily="18" charset="0"/>
              </a:rPr>
              <a:t>Type in search terms. Select All Content and All Collections. Go.</a:t>
            </a:r>
          </a:p>
        </p:txBody>
      </p:sp>
      <p:pic>
        <p:nvPicPr>
          <p:cNvPr id="2355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5988" y="2133600"/>
            <a:ext cx="6721475"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Arrow Connector 4"/>
          <p:cNvCxnSpPr/>
          <p:nvPr/>
        </p:nvCxnSpPr>
        <p:spPr>
          <a:xfrm>
            <a:off x="1676400" y="1905000"/>
            <a:ext cx="609600" cy="5334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7" name="Straight Arrow Connector 6"/>
          <p:cNvCxnSpPr/>
          <p:nvPr/>
        </p:nvCxnSpPr>
        <p:spPr>
          <a:xfrm flipH="1">
            <a:off x="4114800" y="1905000"/>
            <a:ext cx="457200" cy="5334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9" name="Straight Arrow Connector 8"/>
          <p:cNvCxnSpPr/>
          <p:nvPr/>
        </p:nvCxnSpPr>
        <p:spPr>
          <a:xfrm flipH="1">
            <a:off x="4953000" y="1905000"/>
            <a:ext cx="1447800" cy="5334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1" name="Straight Arrow Connector 10"/>
          <p:cNvCxnSpPr/>
          <p:nvPr/>
        </p:nvCxnSpPr>
        <p:spPr>
          <a:xfrm flipH="1">
            <a:off x="5410200" y="1905000"/>
            <a:ext cx="2895600" cy="62865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altLang="en-US" i="1" dirty="0" smtClean="0">
                <a:latin typeface="Times New Roman" pitchFamily="18" charset="0"/>
                <a:cs typeface="Times New Roman" pitchFamily="18" charset="0"/>
              </a:rPr>
              <a:t>Books 24x7 </a:t>
            </a:r>
            <a:r>
              <a:rPr lang="en-US" altLang="en-US" dirty="0" smtClean="0">
                <a:latin typeface="Times New Roman" pitchFamily="18" charset="0"/>
                <a:cs typeface="Times New Roman" pitchFamily="18" charset="0"/>
              </a:rPr>
              <a:t>continued</a:t>
            </a:r>
          </a:p>
        </p:txBody>
      </p:sp>
      <p:sp>
        <p:nvSpPr>
          <p:cNvPr id="24579"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800"/>
          </a:p>
        </p:txBody>
      </p:sp>
      <p:pic>
        <p:nvPicPr>
          <p:cNvPr id="24580" name="Picture 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0600" y="2738438"/>
            <a:ext cx="5943600"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TextBox 4"/>
          <p:cNvSpPr txBox="1">
            <a:spLocks noChangeArrowheads="1"/>
          </p:cNvSpPr>
          <p:nvPr/>
        </p:nvSpPr>
        <p:spPr bwMode="auto">
          <a:xfrm>
            <a:off x="1143000" y="1538288"/>
            <a:ext cx="5486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800">
                <a:latin typeface="Times New Roman" pitchFamily="18" charset="0"/>
                <a:cs typeface="Times New Roman" pitchFamily="18" charset="0"/>
              </a:rPr>
              <a:t>E-Books can be read online by clicking on the title for the entire book or a chapter within the book for specific information. A citation generator is provided. Click on the word Citation to access it.</a:t>
            </a:r>
          </a:p>
        </p:txBody>
      </p:sp>
      <p:cxnSp>
        <p:nvCxnSpPr>
          <p:cNvPr id="7" name="Straight Arrow Connector 6"/>
          <p:cNvCxnSpPr/>
          <p:nvPr/>
        </p:nvCxnSpPr>
        <p:spPr>
          <a:xfrm flipH="1">
            <a:off x="2286000" y="2667000"/>
            <a:ext cx="228600" cy="12573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altLang="en-US" smtClean="0">
                <a:latin typeface="Times New Roman" pitchFamily="18" charset="0"/>
                <a:cs typeface="Times New Roman" pitchFamily="18" charset="0"/>
              </a:rPr>
              <a:t>Click on the Book Title to Read</a:t>
            </a:r>
          </a:p>
        </p:txBody>
      </p:sp>
      <p:sp>
        <p:nvSpPr>
          <p:cNvPr id="25603" name="Content Placeholder 2"/>
          <p:cNvSpPr>
            <a:spLocks noGrp="1"/>
          </p:cNvSpPr>
          <p:nvPr>
            <p:ph idx="1"/>
          </p:nvPr>
        </p:nvSpPr>
        <p:spPr/>
        <p:txBody>
          <a:bodyPr/>
          <a:lstStyle/>
          <a:p>
            <a:pPr marL="0" indent="0">
              <a:buFont typeface="Arial" charset="0"/>
              <a:buNone/>
            </a:pPr>
            <a:r>
              <a:rPr lang="en-US" altLang="en-US" sz="2400" smtClean="0">
                <a:latin typeface="Times New Roman" pitchFamily="18" charset="0"/>
                <a:cs typeface="Times New Roman" pitchFamily="18" charset="0"/>
              </a:rPr>
              <a:t>Read the pertinent chapters by clicking on the hypertext. </a:t>
            </a:r>
          </a:p>
          <a:p>
            <a:pPr marL="0" indent="0">
              <a:buFont typeface="Arial" charset="0"/>
              <a:buNone/>
            </a:pPr>
            <a:r>
              <a:rPr lang="en-US" altLang="en-US" sz="2400" smtClean="0">
                <a:latin typeface="Times New Roman" pitchFamily="18" charset="0"/>
                <a:cs typeface="Times New Roman" pitchFamily="18" charset="0"/>
              </a:rPr>
              <a:t>Generate a citation by clicking on Citation.</a:t>
            </a:r>
          </a:p>
        </p:txBody>
      </p:sp>
      <p:pic>
        <p:nvPicPr>
          <p:cNvPr id="2560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895600"/>
            <a:ext cx="7605713" cy="3292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4" name="Straight Arrow Connector 13"/>
          <p:cNvCxnSpPr/>
          <p:nvPr/>
        </p:nvCxnSpPr>
        <p:spPr>
          <a:xfrm flipH="1">
            <a:off x="2362200" y="2438400"/>
            <a:ext cx="2895600" cy="12192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6" name="Straight Arrow Connector 15"/>
          <p:cNvCxnSpPr/>
          <p:nvPr/>
        </p:nvCxnSpPr>
        <p:spPr>
          <a:xfrm flipH="1">
            <a:off x="1676400" y="1981200"/>
            <a:ext cx="5105400" cy="28956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altLang="en-US" smtClean="0">
                <a:latin typeface="Times New Roman" pitchFamily="18" charset="0"/>
                <a:cs typeface="Times New Roman" pitchFamily="18" charset="0"/>
              </a:rPr>
              <a:t>MLA Citation</a:t>
            </a:r>
          </a:p>
        </p:txBody>
      </p:sp>
      <p:sp>
        <p:nvSpPr>
          <p:cNvPr id="26627" name="Content Placeholder 2"/>
          <p:cNvSpPr>
            <a:spLocks noGrp="1"/>
          </p:cNvSpPr>
          <p:nvPr>
            <p:ph idx="1"/>
          </p:nvPr>
        </p:nvSpPr>
        <p:spPr/>
        <p:txBody>
          <a:bodyPr/>
          <a:lstStyle/>
          <a:p>
            <a:pPr marL="0" indent="0">
              <a:buFont typeface="Arial" charset="0"/>
              <a:buNone/>
            </a:pPr>
            <a:r>
              <a:rPr lang="en-US" altLang="en-US" sz="2800" smtClean="0"/>
              <a:t>Select MLA and copy/paste into a Word document</a:t>
            </a:r>
          </a:p>
        </p:txBody>
      </p:sp>
      <p:pic>
        <p:nvPicPr>
          <p:cNvPr id="2662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209800"/>
            <a:ext cx="7521710" cy="32918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Arrow Connector 4"/>
          <p:cNvCxnSpPr/>
          <p:nvPr/>
        </p:nvCxnSpPr>
        <p:spPr>
          <a:xfrm>
            <a:off x="1752600" y="2133600"/>
            <a:ext cx="152400" cy="12192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altLang="en-US" smtClean="0">
                <a:latin typeface="Times New Roman" pitchFamily="18" charset="0"/>
                <a:cs typeface="Times New Roman" pitchFamily="18" charset="0"/>
              </a:rPr>
              <a:t>MLA Citation</a:t>
            </a:r>
          </a:p>
        </p:txBody>
      </p:sp>
      <p:sp>
        <p:nvSpPr>
          <p:cNvPr id="45059" name="Content Placeholder 2"/>
          <p:cNvSpPr>
            <a:spLocks noGrp="1"/>
          </p:cNvSpPr>
          <p:nvPr>
            <p:ph idx="1"/>
          </p:nvPr>
        </p:nvSpPr>
        <p:spPr/>
        <p:txBody>
          <a:bodyPr/>
          <a:lstStyle/>
          <a:p>
            <a:pPr marL="0" indent="-457200">
              <a:lnSpc>
                <a:spcPct val="200000"/>
              </a:lnSpc>
              <a:spcBef>
                <a:spcPct val="0"/>
              </a:spcBef>
              <a:buFont typeface="Arial" charset="0"/>
              <a:buNone/>
            </a:pPr>
            <a:r>
              <a:rPr lang="en-US" altLang="en-US" smtClean="0">
                <a:latin typeface="Times New Roman" pitchFamily="18" charset="0"/>
                <a:cs typeface="Times New Roman" pitchFamily="18" charset="0"/>
              </a:rPr>
              <a:t>Fry, Ron. </a:t>
            </a:r>
            <a:r>
              <a:rPr lang="en-US" altLang="en-US" i="1" smtClean="0">
                <a:latin typeface="Times New Roman" pitchFamily="18" charset="0"/>
                <a:cs typeface="Times New Roman" pitchFamily="18" charset="0"/>
              </a:rPr>
              <a:t>Improve Your Writing</a:t>
            </a:r>
            <a:r>
              <a:rPr lang="en-US" altLang="en-US" smtClean="0">
                <a:latin typeface="Times New Roman" pitchFamily="18" charset="0"/>
                <a:cs typeface="Times New Roman" pitchFamily="18" charset="0"/>
              </a:rPr>
              <a:t>, Fifth Edition. 	Ron Fry,  2005. </a:t>
            </a:r>
            <a:r>
              <a:rPr lang="en-US" altLang="en-US" i="1" smtClean="0">
                <a:latin typeface="Times New Roman" pitchFamily="18" charset="0"/>
                <a:cs typeface="Times New Roman" pitchFamily="18" charset="0"/>
              </a:rPr>
              <a:t>Books24x7</a:t>
            </a:r>
            <a:r>
              <a:rPr lang="en-US" altLang="en-US" smtClean="0">
                <a:latin typeface="Times New Roman" pitchFamily="18" charset="0"/>
                <a:cs typeface="Times New Roman" pitchFamily="18" charset="0"/>
              </a:rPr>
              <a:t>. Web. </a:t>
            </a:r>
          </a:p>
          <a:p>
            <a:pPr marL="0" indent="-457200">
              <a:lnSpc>
                <a:spcPct val="200000"/>
              </a:lnSpc>
              <a:spcBef>
                <a:spcPct val="0"/>
              </a:spcBef>
              <a:buFont typeface="Arial" charset="0"/>
              <a:buNone/>
            </a:pPr>
            <a:r>
              <a:rPr lang="en-US" altLang="en-US" smtClean="0">
                <a:latin typeface="Times New Roman" pitchFamily="18" charset="0"/>
                <a:cs typeface="Times New Roman" pitchFamily="18" charset="0"/>
              </a:rPr>
              <a:t>	Nov. 20, 2013. </a:t>
            </a:r>
          </a:p>
          <a:p>
            <a:pPr marL="0" indent="-457200">
              <a:lnSpc>
                <a:spcPct val="200000"/>
              </a:lnSpc>
              <a:spcBef>
                <a:spcPct val="0"/>
              </a:spcBef>
              <a:buFont typeface="Arial" charset="0"/>
              <a:buNone/>
            </a:pPr>
            <a:r>
              <a:rPr lang="en-US" altLang="en-US" smtClean="0">
                <a:latin typeface="Times New Roman" pitchFamily="18" charset="0"/>
                <a:cs typeface="Times New Roman" pitchFamily="18" charset="0"/>
              </a:rPr>
              <a:t>Don’t use the URL for database resources.</a:t>
            </a:r>
            <a:endParaRPr lang="en-US" altLang="en-US"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457200" y="381000"/>
            <a:ext cx="8229600" cy="1600200"/>
          </a:xfrm>
        </p:spPr>
        <p:txBody>
          <a:bodyPr/>
          <a:lstStyle/>
          <a:p>
            <a:pPr algn="l"/>
            <a:r>
              <a:rPr lang="en-US" altLang="en-US" sz="3200" smtClean="0">
                <a:latin typeface="Times New Roman" pitchFamily="18" charset="0"/>
                <a:cs typeface="Times New Roman" pitchFamily="18" charset="0"/>
              </a:rPr>
              <a:t>Most books will have to be read online; however, some may be saved to a Word document if the publisher permits</a:t>
            </a:r>
            <a:r>
              <a:rPr lang="en-US" altLang="en-US" smtClean="0">
                <a:latin typeface="Times New Roman" pitchFamily="18" charset="0"/>
                <a:cs typeface="Times New Roman" pitchFamily="18" charset="0"/>
              </a:rPr>
              <a:t>.</a:t>
            </a:r>
          </a:p>
        </p:txBody>
      </p:sp>
      <p:pic>
        <p:nvPicPr>
          <p:cNvPr id="27651"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2133600"/>
            <a:ext cx="8229600" cy="4167188"/>
          </a:xfr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latin typeface="Times New Roman" panose="02020603050405020304" pitchFamily="18" charset="0"/>
                <a:cs typeface="Times New Roman" panose="02020603050405020304" pitchFamily="18" charset="0"/>
              </a:rPr>
              <a:t>Gale Virtual Reference</a:t>
            </a:r>
            <a:endParaRPr lang="en-US" i="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i="1" dirty="0" smtClean="0">
                <a:latin typeface="Times New Roman" panose="02020603050405020304" pitchFamily="18" charset="0"/>
                <a:cs typeface="Times New Roman" panose="02020603050405020304" pitchFamily="18" charset="0"/>
              </a:rPr>
              <a:t>Gale Virtual Reference Library </a:t>
            </a:r>
            <a:r>
              <a:rPr lang="en-US" dirty="0" smtClean="0">
                <a:latin typeface="Times New Roman" panose="02020603050405020304" pitchFamily="18" charset="0"/>
                <a:cs typeface="Times New Roman" panose="02020603050405020304" pitchFamily="18" charset="0"/>
              </a:rPr>
              <a:t>(</a:t>
            </a:r>
            <a:r>
              <a:rPr lang="en-US" i="1" dirty="0" smtClean="0">
                <a:latin typeface="Times New Roman" panose="02020603050405020304" pitchFamily="18" charset="0"/>
                <a:cs typeface="Times New Roman" panose="02020603050405020304" pitchFamily="18" charset="0"/>
              </a:rPr>
              <a:t>GVRL</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is </a:t>
            </a:r>
            <a:r>
              <a:rPr lang="en-US" dirty="0">
                <a:latin typeface="Times New Roman" panose="02020603050405020304" pitchFamily="18" charset="0"/>
                <a:cs typeface="Times New Roman" panose="02020603050405020304" pitchFamily="18" charset="0"/>
              </a:rPr>
              <a:t>a database of encyclopedias and specialized reference sources for multidisciplinary </a:t>
            </a:r>
            <a:r>
              <a:rPr lang="en-US" dirty="0" smtClean="0">
                <a:latin typeface="Times New Roman" panose="02020603050405020304" pitchFamily="18" charset="0"/>
                <a:cs typeface="Times New Roman" panose="02020603050405020304" pitchFamily="18" charset="0"/>
              </a:rPr>
              <a:t>research. </a:t>
            </a:r>
          </a:p>
          <a:p>
            <a:pPr marL="0" indent="0">
              <a:buNone/>
            </a:pPr>
            <a:r>
              <a:rPr lang="en-US" i="1" dirty="0" smtClean="0">
                <a:latin typeface="Times New Roman" panose="02020603050405020304" pitchFamily="18" charset="0"/>
                <a:cs typeface="Times New Roman" panose="02020603050405020304" pitchFamily="18" charset="0"/>
              </a:rPr>
              <a:t>GVRL</a:t>
            </a:r>
            <a:r>
              <a:rPr lang="en-US" dirty="0" smtClean="0">
                <a:latin typeface="Times New Roman" panose="02020603050405020304" pitchFamily="18" charset="0"/>
                <a:cs typeface="Times New Roman" panose="02020603050405020304" pitchFamily="18" charset="0"/>
              </a:rPr>
              <a:t> can be accessed online, its content downloaded and saved or printed, and MLA documentation generated.</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37099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altLang="en-US" smtClean="0">
                <a:latin typeface="Times New Roman" pitchFamily="18" charset="0"/>
                <a:cs typeface="Times New Roman" pitchFamily="18" charset="0"/>
              </a:rPr>
              <a:t>Why Use </a:t>
            </a:r>
            <a:r>
              <a:rPr lang="en-US" altLang="en-US" i="1" smtClean="0">
                <a:latin typeface="Times New Roman" pitchFamily="18" charset="0"/>
                <a:cs typeface="Times New Roman" pitchFamily="18" charset="0"/>
              </a:rPr>
              <a:t>LIRN</a:t>
            </a:r>
            <a:r>
              <a:rPr lang="en-US" altLang="en-US" smtClean="0">
                <a:latin typeface="Times New Roman" pitchFamily="18" charset="0"/>
                <a:cs typeface="Times New Roman" pitchFamily="18" charset="0"/>
              </a:rPr>
              <a:t>?</a:t>
            </a:r>
          </a:p>
        </p:txBody>
      </p:sp>
      <p:sp>
        <p:nvSpPr>
          <p:cNvPr id="4099" name="Content Placeholder 2"/>
          <p:cNvSpPr>
            <a:spLocks noGrp="1"/>
          </p:cNvSpPr>
          <p:nvPr>
            <p:ph idx="1"/>
          </p:nvPr>
        </p:nvSpPr>
        <p:spPr>
          <a:xfrm>
            <a:off x="457200" y="1295400"/>
            <a:ext cx="8229600" cy="5181600"/>
          </a:xfrm>
        </p:spPr>
        <p:txBody>
          <a:bodyPr/>
          <a:lstStyle/>
          <a:p>
            <a:pPr>
              <a:defRPr/>
            </a:pPr>
            <a:r>
              <a:rPr lang="en-US" sz="2800" dirty="0" smtClean="0">
                <a:latin typeface="Times New Roman" pitchFamily="18" charset="0"/>
                <a:cs typeface="Times New Roman" pitchFamily="18" charset="0"/>
              </a:rPr>
              <a:t>Use</a:t>
            </a:r>
            <a:r>
              <a:rPr lang="en-US" sz="2800" i="1" dirty="0" smtClean="0">
                <a:latin typeface="Times New Roman" pitchFamily="18" charset="0"/>
                <a:cs typeface="Times New Roman" pitchFamily="18" charset="0"/>
              </a:rPr>
              <a:t> LIRN </a:t>
            </a:r>
            <a:r>
              <a:rPr lang="en-US" sz="2800" dirty="0" smtClean="0">
                <a:latin typeface="Times New Roman" pitchFamily="18" charset="0"/>
                <a:cs typeface="Times New Roman" pitchFamily="18" charset="0"/>
              </a:rPr>
              <a:t>to access credible resources that enhance and support your lectures.</a:t>
            </a:r>
          </a:p>
          <a:p>
            <a:pPr>
              <a:defRPr/>
            </a:pPr>
            <a:r>
              <a:rPr lang="en-US" sz="2800" dirty="0" smtClean="0">
                <a:latin typeface="Times New Roman" pitchFamily="18" charset="0"/>
                <a:cs typeface="Times New Roman" pitchFamily="18" charset="0"/>
              </a:rPr>
              <a:t> Use </a:t>
            </a:r>
            <a:r>
              <a:rPr lang="en-US" sz="2800" i="1" dirty="0" smtClean="0">
                <a:latin typeface="Times New Roman" pitchFamily="18" charset="0"/>
                <a:cs typeface="Times New Roman" pitchFamily="18" charset="0"/>
              </a:rPr>
              <a:t>LIRN</a:t>
            </a:r>
            <a:r>
              <a:rPr lang="en-US" sz="2800" dirty="0" smtClean="0">
                <a:latin typeface="Times New Roman" pitchFamily="18" charset="0"/>
                <a:cs typeface="Times New Roman" pitchFamily="18" charset="0"/>
              </a:rPr>
              <a:t> to design assignments that incorporate library collections and ensure that students have access to resources necessary to complete the assignments.</a:t>
            </a:r>
          </a:p>
          <a:p>
            <a:pPr>
              <a:defRPr/>
            </a:pPr>
            <a:r>
              <a:rPr lang="en-US" sz="2800" dirty="0" smtClean="0">
                <a:latin typeface="Times New Roman" pitchFamily="18" charset="0"/>
                <a:cs typeface="Times New Roman" pitchFamily="18" charset="0"/>
              </a:rPr>
              <a:t>Use </a:t>
            </a:r>
            <a:r>
              <a:rPr lang="en-US" sz="2800" i="1" dirty="0" smtClean="0">
                <a:latin typeface="Times New Roman" pitchFamily="18" charset="0"/>
                <a:cs typeface="Times New Roman" pitchFamily="18" charset="0"/>
              </a:rPr>
              <a:t>LIRN </a:t>
            </a:r>
            <a:r>
              <a:rPr lang="en-US" sz="2800" dirty="0" smtClean="0">
                <a:latin typeface="Times New Roman" pitchFamily="18" charset="0"/>
                <a:cs typeface="Times New Roman" pitchFamily="18" charset="0"/>
              </a:rPr>
              <a:t>to ensure that students are researching, retrieving, and citing credible resources to complete the assignments. </a:t>
            </a:r>
          </a:p>
          <a:p>
            <a:pPr>
              <a:spcBef>
                <a:spcPts val="0"/>
              </a:spcBef>
              <a:defRPr/>
            </a:pPr>
            <a:r>
              <a:rPr lang="en-US" sz="2800" dirty="0" smtClean="0">
                <a:latin typeface="Times New Roman" pitchFamily="18" charset="0"/>
                <a:cs typeface="Times New Roman" pitchFamily="18" charset="0"/>
              </a:rPr>
              <a:t> Use </a:t>
            </a:r>
            <a:r>
              <a:rPr lang="en-US" sz="2800" i="1" dirty="0" smtClean="0">
                <a:latin typeface="Times New Roman" pitchFamily="18" charset="0"/>
                <a:cs typeface="Times New Roman" pitchFamily="18" charset="0"/>
              </a:rPr>
              <a:t>LIRN </a:t>
            </a:r>
            <a:r>
              <a:rPr lang="en-US" sz="2800" dirty="0" smtClean="0">
                <a:latin typeface="Times New Roman" pitchFamily="18" charset="0"/>
                <a:cs typeface="Times New Roman" pitchFamily="18" charset="0"/>
              </a:rPr>
              <a:t>because its</a:t>
            </a:r>
            <a:r>
              <a:rPr lang="en-US" sz="2800" i="1"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resources support the LSB    </a:t>
            </a:r>
          </a:p>
          <a:p>
            <a:pPr marL="0" indent="0">
              <a:spcBef>
                <a:spcPts val="0"/>
              </a:spcBef>
              <a:buFont typeface="Arial" charset="0"/>
              <a:buNone/>
              <a:defRPr/>
            </a:pPr>
            <a:r>
              <a:rPr lang="en-US" sz="2800" dirty="0" smtClean="0">
                <a:latin typeface="Times New Roman" pitchFamily="18" charset="0"/>
                <a:cs typeface="Times New Roman" pitchFamily="18" charset="0"/>
              </a:rPr>
              <a:t>     curriculum.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i="1" dirty="0" smtClean="0">
                <a:latin typeface="Times New Roman" panose="02020603050405020304" pitchFamily="18" charset="0"/>
                <a:cs typeface="Times New Roman" panose="02020603050405020304" pitchFamily="18" charset="0"/>
              </a:rPr>
              <a:t>GVRL</a:t>
            </a:r>
            <a:endParaRPr lang="en-US" i="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2"/>
          </p:nvPr>
        </p:nvSpPr>
        <p:spPr>
          <a:xfrm>
            <a:off x="450074" y="1219200"/>
            <a:ext cx="4040188" cy="4941888"/>
          </a:xfrm>
        </p:spPr>
        <p:txBody>
          <a:bodyPr/>
          <a:lstStyle/>
          <a:p>
            <a:pPr marL="0" indent="0">
              <a:buNone/>
            </a:pPr>
            <a:r>
              <a:rPr lang="en-US" dirty="0">
                <a:latin typeface="Times New Roman" panose="02020603050405020304" pitchFamily="18" charset="0"/>
                <a:cs typeface="Times New Roman" panose="02020603050405020304" pitchFamily="18" charset="0"/>
              </a:rPr>
              <a:t>Access </a:t>
            </a:r>
            <a:r>
              <a:rPr lang="en-US" i="1" dirty="0">
                <a:latin typeface="Times New Roman" panose="02020603050405020304" pitchFamily="18" charset="0"/>
                <a:cs typeface="Times New Roman" panose="02020603050405020304" pitchFamily="18" charset="0"/>
              </a:rPr>
              <a:t>GVRL</a:t>
            </a:r>
            <a:r>
              <a:rPr lang="en-US" dirty="0">
                <a:latin typeface="Times New Roman" panose="02020603050405020304" pitchFamily="18" charset="0"/>
                <a:cs typeface="Times New Roman" panose="02020603050405020304" pitchFamily="18" charset="0"/>
              </a:rPr>
              <a:t> through the </a:t>
            </a:r>
            <a:r>
              <a:rPr lang="en-US" i="1" dirty="0">
                <a:latin typeface="Times New Roman" panose="02020603050405020304" pitchFamily="18" charset="0"/>
                <a:cs typeface="Times New Roman" panose="02020603050405020304" pitchFamily="18" charset="0"/>
              </a:rPr>
              <a:t>Gale </a:t>
            </a:r>
            <a:r>
              <a:rPr lang="en-US" i="1" dirty="0" err="1">
                <a:latin typeface="Times New Roman" panose="02020603050405020304" pitchFamily="18" charset="0"/>
                <a:cs typeface="Times New Roman" panose="02020603050405020304" pitchFamily="18" charset="0"/>
              </a:rPr>
              <a:t>InfoTrac</a:t>
            </a:r>
            <a:r>
              <a:rPr lang="en-US" dirty="0">
                <a:latin typeface="Times New Roman" panose="02020603050405020304" pitchFamily="18" charset="0"/>
                <a:cs typeface="Times New Roman" panose="02020603050405020304" pitchFamily="18" charset="0"/>
              </a:rPr>
              <a:t> database list on the LIRN Member Services page </a:t>
            </a:r>
          </a:p>
          <a:p>
            <a:pPr marL="0" indent="0">
              <a:buNone/>
            </a:pPr>
            <a:endParaRPr lang="en-US" dirty="0"/>
          </a:p>
        </p:txBody>
      </p:sp>
      <p:sp>
        <p:nvSpPr>
          <p:cNvPr id="14" name="Content Placeholder 13"/>
          <p:cNvSpPr>
            <a:spLocks noGrp="1"/>
          </p:cNvSpPr>
          <p:nvPr>
            <p:ph sz="quarter" idx="4"/>
          </p:nvPr>
        </p:nvSpPr>
        <p:spPr>
          <a:xfrm>
            <a:off x="4645025" y="1219200"/>
            <a:ext cx="4041775" cy="4906963"/>
          </a:xfrm>
        </p:spPr>
        <p:txBody>
          <a:bodyPr/>
          <a:lstStyle/>
          <a:p>
            <a:pPr marL="0" indent="0">
              <a:buNone/>
            </a:pPr>
            <a:r>
              <a:rPr lang="en-US" dirty="0" smtClean="0">
                <a:latin typeface="Times New Roman" panose="02020603050405020304" pitchFamily="18" charset="0"/>
                <a:cs typeface="Times New Roman" panose="02020603050405020304" pitchFamily="18" charset="0"/>
              </a:rPr>
              <a:t>Access </a:t>
            </a:r>
            <a:r>
              <a:rPr lang="en-US" i="1" dirty="0" smtClean="0">
                <a:latin typeface="Times New Roman" panose="02020603050405020304" pitchFamily="18" charset="0"/>
                <a:cs typeface="Times New Roman" panose="02020603050405020304" pitchFamily="18" charset="0"/>
              </a:rPr>
              <a:t>GVRL</a:t>
            </a:r>
            <a:r>
              <a:rPr lang="en-US" dirty="0" smtClean="0">
                <a:latin typeface="Times New Roman" panose="02020603050405020304" pitchFamily="18" charset="0"/>
                <a:cs typeface="Times New Roman" panose="02020603050405020304" pitchFamily="18" charset="0"/>
              </a:rPr>
              <a:t> through </a:t>
            </a:r>
            <a:r>
              <a:rPr lang="en-US" dirty="0">
                <a:latin typeface="Times New Roman" panose="02020603050405020304" pitchFamily="18" charset="0"/>
                <a:cs typeface="Times New Roman" panose="02020603050405020304" pitchFamily="18" charset="0"/>
              </a:rPr>
              <a:t>the Change Gateway Menu View selecting Subject View list under </a:t>
            </a:r>
            <a:r>
              <a:rPr lang="en-US" i="1" dirty="0">
                <a:latin typeface="Times New Roman" panose="02020603050405020304" pitchFamily="18" charset="0"/>
                <a:cs typeface="Times New Roman" panose="02020603050405020304" pitchFamily="18" charset="0"/>
              </a:rPr>
              <a:t>Dictionaries and or Encyclopedias</a:t>
            </a:r>
            <a:r>
              <a:rPr lang="en-US" dirty="0">
                <a:latin typeface="Times New Roman" panose="02020603050405020304" pitchFamily="18" charset="0"/>
                <a:cs typeface="Times New Roman" panose="02020603050405020304" pitchFamily="18" charset="0"/>
              </a:rPr>
              <a:t>.</a:t>
            </a:r>
          </a:p>
          <a:p>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3189" y="3581400"/>
            <a:ext cx="3226960" cy="2560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24400" y="3169920"/>
            <a:ext cx="2743200" cy="10058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9" name="Straight Arrow Connector 8"/>
          <p:cNvCxnSpPr/>
          <p:nvPr/>
        </p:nvCxnSpPr>
        <p:spPr>
          <a:xfrm flipH="1">
            <a:off x="6568159" y="4343400"/>
            <a:ext cx="1051841" cy="12192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5798" y="2514600"/>
            <a:ext cx="3211388"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8" name="Straight Arrow Connector 17"/>
          <p:cNvCxnSpPr/>
          <p:nvPr/>
        </p:nvCxnSpPr>
        <p:spPr>
          <a:xfrm flipH="1">
            <a:off x="1143000" y="2362200"/>
            <a:ext cx="2057400" cy="9144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0" name="Straight Arrow Connector 19"/>
          <p:cNvCxnSpPr/>
          <p:nvPr/>
        </p:nvCxnSpPr>
        <p:spPr>
          <a:xfrm>
            <a:off x="1143000" y="3276600"/>
            <a:ext cx="2286000" cy="22860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pic>
        <p:nvPicPr>
          <p:cNvPr id="102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42460" y="4198620"/>
            <a:ext cx="3349440" cy="2194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22" name="Straight Arrow Connector 21"/>
          <p:cNvCxnSpPr/>
          <p:nvPr/>
        </p:nvCxnSpPr>
        <p:spPr>
          <a:xfrm flipH="1">
            <a:off x="5410200" y="3124200"/>
            <a:ext cx="1066800" cy="7620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5" name="Straight Arrow Connector 24"/>
          <p:cNvCxnSpPr/>
          <p:nvPr/>
        </p:nvCxnSpPr>
        <p:spPr>
          <a:xfrm flipH="1">
            <a:off x="5105400" y="3886200"/>
            <a:ext cx="304800" cy="22860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256116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smtClean="0">
                <a:latin typeface="Times New Roman" panose="02020603050405020304" pitchFamily="18" charset="0"/>
                <a:cs typeface="Times New Roman" panose="02020603050405020304" pitchFamily="18" charset="0"/>
              </a:rPr>
              <a:t>Finding Books on </a:t>
            </a:r>
            <a:r>
              <a:rPr lang="en-US" i="1" dirty="0" smtClean="0">
                <a:latin typeface="Times New Roman" panose="02020603050405020304" pitchFamily="18" charset="0"/>
                <a:cs typeface="Times New Roman" panose="02020603050405020304" pitchFamily="18" charset="0"/>
              </a:rPr>
              <a:t>GVRL</a:t>
            </a:r>
            <a:endParaRPr lang="en-US" i="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219200"/>
            <a:ext cx="8229600" cy="4906963"/>
          </a:xfrm>
        </p:spPr>
        <p:txBody>
          <a:bodyPr/>
          <a:lstStyle/>
          <a:p>
            <a:r>
              <a:rPr lang="en-US" dirty="0" smtClean="0">
                <a:latin typeface="Times New Roman" panose="02020603050405020304" pitchFamily="18" charset="0"/>
                <a:cs typeface="Times New Roman" panose="02020603050405020304" pitchFamily="18" charset="0"/>
              </a:rPr>
              <a:t>Type in search term and click enter</a:t>
            </a:r>
          </a:p>
          <a:p>
            <a:r>
              <a:rPr lang="en-US" dirty="0" smtClean="0">
                <a:latin typeface="Times New Roman" panose="02020603050405020304" pitchFamily="18" charset="0"/>
                <a:cs typeface="Times New Roman" panose="02020603050405020304" pitchFamily="18" charset="0"/>
              </a:rPr>
              <a:t>Select chapters by clicking on orange title</a:t>
            </a:r>
          </a:p>
          <a:p>
            <a:r>
              <a:rPr lang="en-US" dirty="0" smtClean="0">
                <a:latin typeface="Times New Roman" panose="02020603050405020304" pitchFamily="18" charset="0"/>
                <a:cs typeface="Times New Roman" panose="02020603050405020304" pitchFamily="18" charset="0"/>
              </a:rPr>
              <a:t>Select complete work by clicking on black titles</a:t>
            </a:r>
          </a:p>
          <a:p>
            <a:pPr marL="0" indent="0">
              <a:buNone/>
            </a:pPr>
            <a:endParaRPr lang="en-US"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1200" y="3124200"/>
            <a:ext cx="3505819" cy="3017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Arrow Connector 4"/>
          <p:cNvCxnSpPr/>
          <p:nvPr/>
        </p:nvCxnSpPr>
        <p:spPr>
          <a:xfrm>
            <a:off x="1524000" y="3352800"/>
            <a:ext cx="1752600" cy="10668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7" name="Straight Arrow Connector 6"/>
          <p:cNvCxnSpPr/>
          <p:nvPr/>
        </p:nvCxnSpPr>
        <p:spPr>
          <a:xfrm>
            <a:off x="1524000" y="3352800"/>
            <a:ext cx="1752600" cy="16002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312742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lstStyle/>
          <a:p>
            <a:r>
              <a:rPr lang="en-US" sz="4000" dirty="0">
                <a:latin typeface="Times New Roman" panose="02020603050405020304" pitchFamily="18" charset="0"/>
                <a:cs typeface="Times New Roman" panose="02020603050405020304" pitchFamily="18" charset="0"/>
              </a:rPr>
              <a:t/>
            </a:r>
            <a:br>
              <a:rPr lang="en-US" sz="4000" dirty="0">
                <a:latin typeface="Times New Roman" panose="02020603050405020304" pitchFamily="18" charset="0"/>
                <a:cs typeface="Times New Roman" panose="02020603050405020304" pitchFamily="18" charset="0"/>
              </a:rPr>
            </a:br>
            <a:r>
              <a:rPr lang="en-US" sz="4000" dirty="0" smtClean="0">
                <a:latin typeface="Times New Roman" panose="02020603050405020304" pitchFamily="18" charset="0"/>
                <a:cs typeface="Times New Roman" panose="02020603050405020304" pitchFamily="18" charset="0"/>
              </a:rPr>
              <a:t>Reading Printing Saving Citing in GVRL</a:t>
            </a:r>
            <a:endParaRPr lang="en-US" sz="4000" dirty="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idx="1"/>
          </p:nvPr>
        </p:nvSpPr>
        <p:spPr>
          <a:xfrm>
            <a:off x="457200" y="1447800"/>
            <a:ext cx="8229600" cy="4525963"/>
          </a:xfrm>
        </p:spPr>
        <p:txBody>
          <a:bodyPr/>
          <a:lstStyle/>
          <a:p>
            <a:pPr marL="0" indent="0">
              <a:buNone/>
            </a:pPr>
            <a:r>
              <a:rPr lang="en-US" dirty="0" smtClean="0"/>
              <a:t>	</a:t>
            </a:r>
            <a:r>
              <a:rPr lang="en-US" dirty="0" smtClean="0">
                <a:latin typeface="Times New Roman" panose="02020603050405020304" pitchFamily="18" charset="0"/>
                <a:cs typeface="Times New Roman" panose="02020603050405020304" pitchFamily="18" charset="0"/>
              </a:rPr>
              <a:t>MLA Citation Email Save  Print</a:t>
            </a:r>
          </a:p>
          <a:p>
            <a:pPr marL="0" indent="0">
              <a:buNone/>
            </a:pPr>
            <a:endParaRPr lang="en-US" dirty="0"/>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5152"/>
          <a:stretch/>
        </p:blipFill>
        <p:spPr bwMode="auto">
          <a:xfrm>
            <a:off x="1981199" y="1988820"/>
            <a:ext cx="5634423"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Straight Arrow Connector 6"/>
          <p:cNvCxnSpPr/>
          <p:nvPr/>
        </p:nvCxnSpPr>
        <p:spPr>
          <a:xfrm>
            <a:off x="2514600" y="1905000"/>
            <a:ext cx="762000" cy="8382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9" name="Straight Arrow Connector 8"/>
          <p:cNvCxnSpPr/>
          <p:nvPr/>
        </p:nvCxnSpPr>
        <p:spPr>
          <a:xfrm flipH="1">
            <a:off x="3611880" y="1905000"/>
            <a:ext cx="274320" cy="8382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1" name="Straight Arrow Connector 10"/>
          <p:cNvCxnSpPr/>
          <p:nvPr/>
        </p:nvCxnSpPr>
        <p:spPr>
          <a:xfrm flipH="1">
            <a:off x="3886200" y="1905000"/>
            <a:ext cx="1066800" cy="8382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3" name="Straight Arrow Connector 12"/>
          <p:cNvCxnSpPr/>
          <p:nvPr/>
        </p:nvCxnSpPr>
        <p:spPr>
          <a:xfrm flipH="1">
            <a:off x="4175760" y="1905000"/>
            <a:ext cx="1752600" cy="8382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0868776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68362"/>
          </a:xfrm>
        </p:spPr>
        <p:txBody>
          <a:bodyPr/>
          <a:lstStyle/>
          <a:p>
            <a:r>
              <a:rPr lang="en-US" dirty="0" smtClean="0">
                <a:latin typeface="Times New Roman" panose="02020603050405020304" pitchFamily="18" charset="0"/>
                <a:cs typeface="Times New Roman" panose="02020603050405020304" pitchFamily="18" charset="0"/>
              </a:rPr>
              <a:t>MLA in </a:t>
            </a:r>
            <a:r>
              <a:rPr lang="en-US" i="1" dirty="0" smtClean="0">
                <a:latin typeface="Times New Roman" panose="02020603050405020304" pitchFamily="18" charset="0"/>
                <a:cs typeface="Times New Roman" panose="02020603050405020304" pitchFamily="18" charset="0"/>
              </a:rPr>
              <a:t>GVRL</a:t>
            </a:r>
            <a:endParaRPr lang="en-US" i="1" dirty="0">
              <a:latin typeface="Times New Roman" panose="02020603050405020304" pitchFamily="18" charset="0"/>
              <a:cs typeface="Times New Roman" panose="02020603050405020304" pitchFamily="18" charset="0"/>
            </a:endParaRP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0" y="990600"/>
            <a:ext cx="5196131" cy="32918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438400" y="4419599"/>
            <a:ext cx="4419600" cy="1569660"/>
          </a:xfrm>
          <a:prstGeom prst="rect">
            <a:avLst/>
          </a:prstGeom>
        </p:spPr>
        <p:txBody>
          <a:bodyPr wrap="square">
            <a:spAutoFit/>
          </a:bodyPr>
          <a:lstStyle/>
          <a:p>
            <a:pPr indent="-457200">
              <a:lnSpc>
                <a:spcPct val="200000"/>
              </a:lnSpc>
            </a:pPr>
            <a:r>
              <a:rPr lang="en-US" sz="1200" dirty="0">
                <a:latin typeface="Times New Roman" panose="02020603050405020304" pitchFamily="18" charset="0"/>
                <a:cs typeface="Times New Roman" panose="02020603050405020304" pitchFamily="18" charset="0"/>
              </a:rPr>
              <a:t>"The Five-Paragraph Essay." </a:t>
            </a:r>
            <a:r>
              <a:rPr lang="en-US" sz="1200" i="1" dirty="0">
                <a:latin typeface="Times New Roman" panose="02020603050405020304" pitchFamily="18" charset="0"/>
                <a:cs typeface="Times New Roman" panose="02020603050405020304" pitchFamily="18" charset="0"/>
              </a:rPr>
              <a:t>Stem Cell Research</a:t>
            </a:r>
            <a:r>
              <a:rPr lang="en-US" sz="1200" dirty="0">
                <a:latin typeface="Times New Roman" panose="02020603050405020304" pitchFamily="18" charset="0"/>
                <a:cs typeface="Times New Roman" panose="02020603050405020304" pitchFamily="18" charset="0"/>
              </a:rPr>
              <a:t>. Ed. Lauri S.  </a:t>
            </a:r>
            <a:r>
              <a:rPr lang="en-US" sz="1200" dirty="0" smtClean="0">
                <a:latin typeface="Times New Roman" panose="02020603050405020304" pitchFamily="18" charset="0"/>
                <a:cs typeface="Times New Roman" panose="02020603050405020304" pitchFamily="18" charset="0"/>
              </a:rPr>
              <a:t>      </a:t>
            </a:r>
          </a:p>
          <a:p>
            <a:pPr indent="-457200">
              <a:lnSpc>
                <a:spcPct val="200000"/>
              </a:lnSpc>
            </a:pPr>
            <a:r>
              <a:rPr lang="en-US" sz="1200" dirty="0">
                <a:latin typeface="Times New Roman" panose="02020603050405020304" pitchFamily="18" charset="0"/>
                <a:cs typeface="Times New Roman" panose="02020603050405020304" pitchFamily="18" charset="0"/>
              </a:rPr>
              <a:t> </a:t>
            </a:r>
            <a:r>
              <a:rPr lang="en-US" sz="1200" dirty="0" smtClean="0">
                <a:latin typeface="Times New Roman" panose="02020603050405020304" pitchFamily="18" charset="0"/>
                <a:cs typeface="Times New Roman" panose="02020603050405020304" pitchFamily="18" charset="0"/>
              </a:rPr>
              <a:t>         Friedman</a:t>
            </a:r>
            <a:r>
              <a:rPr lang="en-US" sz="1200" dirty="0">
                <a:latin typeface="Times New Roman" panose="02020603050405020304" pitchFamily="18" charset="0"/>
                <a:cs typeface="Times New Roman" panose="02020603050405020304" pitchFamily="18" charset="0"/>
              </a:rPr>
              <a:t>. Detroit: Greenhaven Press, 2011. 65-66. Writing the </a:t>
            </a:r>
            <a:r>
              <a:rPr lang="en-US" sz="1200" dirty="0" smtClean="0">
                <a:latin typeface="Times New Roman" panose="02020603050405020304" pitchFamily="18" charset="0"/>
                <a:cs typeface="Times New Roman" panose="02020603050405020304" pitchFamily="18" charset="0"/>
              </a:rPr>
              <a:t>  </a:t>
            </a:r>
          </a:p>
          <a:p>
            <a:pPr indent="-457200">
              <a:lnSpc>
                <a:spcPct val="200000"/>
              </a:lnSpc>
            </a:pPr>
            <a:r>
              <a:rPr lang="en-US" sz="1200" dirty="0">
                <a:latin typeface="Times New Roman" panose="02020603050405020304" pitchFamily="18" charset="0"/>
                <a:cs typeface="Times New Roman" panose="02020603050405020304" pitchFamily="18" charset="0"/>
              </a:rPr>
              <a:t> </a:t>
            </a:r>
            <a:r>
              <a:rPr lang="en-US" sz="1200" dirty="0" smtClean="0">
                <a:latin typeface="Times New Roman" panose="02020603050405020304" pitchFamily="18" charset="0"/>
                <a:cs typeface="Times New Roman" panose="02020603050405020304" pitchFamily="18" charset="0"/>
              </a:rPr>
              <a:t>         Critical </a:t>
            </a:r>
            <a:r>
              <a:rPr lang="en-US" sz="1200" dirty="0">
                <a:latin typeface="Times New Roman" panose="02020603050405020304" pitchFamily="18" charset="0"/>
                <a:cs typeface="Times New Roman" panose="02020603050405020304" pitchFamily="18" charset="0"/>
              </a:rPr>
              <a:t>Essay: An Opposing Viewpoints Guide. </a:t>
            </a:r>
            <a:r>
              <a:rPr lang="en-US" sz="1200" i="1" dirty="0">
                <a:latin typeface="Times New Roman" panose="02020603050405020304" pitchFamily="18" charset="0"/>
                <a:cs typeface="Times New Roman" panose="02020603050405020304" pitchFamily="18" charset="0"/>
              </a:rPr>
              <a:t>Gale Virtual </a:t>
            </a:r>
            <a:r>
              <a:rPr lang="en-US" sz="1200" i="1" dirty="0" smtClean="0">
                <a:latin typeface="Times New Roman" panose="02020603050405020304" pitchFamily="18" charset="0"/>
                <a:cs typeface="Times New Roman" panose="02020603050405020304" pitchFamily="18" charset="0"/>
              </a:rPr>
              <a:t> </a:t>
            </a:r>
          </a:p>
          <a:p>
            <a:pPr indent="-457200">
              <a:lnSpc>
                <a:spcPct val="200000"/>
              </a:lnSpc>
            </a:pPr>
            <a:r>
              <a:rPr lang="en-US" sz="1200" i="1" dirty="0">
                <a:latin typeface="Times New Roman" panose="02020603050405020304" pitchFamily="18" charset="0"/>
                <a:cs typeface="Times New Roman" panose="02020603050405020304" pitchFamily="18" charset="0"/>
              </a:rPr>
              <a:t> </a:t>
            </a:r>
            <a:r>
              <a:rPr lang="en-US" sz="1200" i="1" dirty="0" smtClean="0">
                <a:latin typeface="Times New Roman" panose="02020603050405020304" pitchFamily="18" charset="0"/>
                <a:cs typeface="Times New Roman" panose="02020603050405020304" pitchFamily="18" charset="0"/>
              </a:rPr>
              <a:t>         Reference </a:t>
            </a:r>
            <a:r>
              <a:rPr lang="en-US" sz="1200" i="1" dirty="0">
                <a:latin typeface="Times New Roman" panose="02020603050405020304" pitchFamily="18" charset="0"/>
                <a:cs typeface="Times New Roman" panose="02020603050405020304" pitchFamily="18" charset="0"/>
              </a:rPr>
              <a:t>Library</a:t>
            </a:r>
            <a:r>
              <a:rPr lang="en-US" sz="1200" dirty="0">
                <a:latin typeface="Times New Roman" panose="02020603050405020304" pitchFamily="18" charset="0"/>
                <a:cs typeface="Times New Roman" panose="02020603050405020304" pitchFamily="18" charset="0"/>
              </a:rPr>
              <a:t>. Web. 9 Mar. 2015.</a:t>
            </a:r>
          </a:p>
        </p:txBody>
      </p:sp>
      <p:cxnSp>
        <p:nvCxnSpPr>
          <p:cNvPr id="6" name="Straight Arrow Connector 5"/>
          <p:cNvCxnSpPr/>
          <p:nvPr/>
        </p:nvCxnSpPr>
        <p:spPr>
          <a:xfrm>
            <a:off x="3657600" y="1981200"/>
            <a:ext cx="0" cy="5334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9" name="Straight Arrow Connector 8"/>
          <p:cNvCxnSpPr/>
          <p:nvPr/>
        </p:nvCxnSpPr>
        <p:spPr>
          <a:xfrm>
            <a:off x="3657600" y="2895600"/>
            <a:ext cx="0" cy="16764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87047900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algn="l" eaLnBrk="1" hangingPunct="1"/>
            <a:r>
              <a:rPr lang="en-US" altLang="en-US" smtClean="0">
                <a:solidFill>
                  <a:srgbClr val="000000"/>
                </a:solidFill>
                <a:latin typeface="Times New Roman" pitchFamily="18" charset="0"/>
                <a:cs typeface="Times New Roman" pitchFamily="18" charset="0"/>
              </a:rPr>
              <a:t>        LIRNSearch </a:t>
            </a:r>
            <a:endParaRPr lang="en-US" altLang="en-US" smtClean="0"/>
          </a:p>
        </p:txBody>
      </p:sp>
      <p:sp>
        <p:nvSpPr>
          <p:cNvPr id="28675" name="Content Placeholder 2"/>
          <p:cNvSpPr>
            <a:spLocks noGrp="1"/>
          </p:cNvSpPr>
          <p:nvPr>
            <p:ph idx="1"/>
          </p:nvPr>
        </p:nvSpPr>
        <p:spPr/>
        <p:txBody>
          <a:bodyPr/>
          <a:lstStyle/>
          <a:p>
            <a:pPr marL="0" indent="0" eaLnBrk="1" hangingPunct="1">
              <a:buFont typeface="Arial" charset="0"/>
              <a:buNone/>
            </a:pPr>
            <a:r>
              <a:rPr lang="en-US" altLang="en-US" sz="2800" smtClean="0">
                <a:solidFill>
                  <a:srgbClr val="000000"/>
                </a:solidFill>
                <a:latin typeface="Times New Roman" pitchFamily="18" charset="0"/>
                <a:cs typeface="Times New Roman" pitchFamily="18" charset="0"/>
              </a:rPr>
              <a:t>LIRNSearch is a federated search engine that allows you to simultaneously search all of the LIRN sources or to search by subject groups, or as individual databases. Like Google LIRNSearch will retrieve any resource that matches the search, some that are appropriate and some that are inappropriate for your needs. You can narrow your results by using the Advanced Search function or search in specific Subject databases using the Advanced Search function.</a:t>
            </a:r>
            <a:endParaRPr lang="en-US" altLang="en-US" sz="2800" smtClean="0">
              <a:latin typeface="Times New Roman" pitchFamily="18" charset="0"/>
              <a:cs typeface="Times New Roman" pitchFamily="18" charset="0"/>
            </a:endParaRPr>
          </a:p>
        </p:txBody>
      </p:sp>
      <p:pic>
        <p:nvPicPr>
          <p:cNvPr id="286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2063" y="685800"/>
            <a:ext cx="2047875" cy="40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altLang="en-US" sz="4000" smtClean="0">
                <a:solidFill>
                  <a:srgbClr val="000000"/>
                </a:solidFill>
                <a:latin typeface="Times New Roman" pitchFamily="18" charset="0"/>
                <a:cs typeface="Times New Roman" pitchFamily="18" charset="0"/>
              </a:rPr>
              <a:t>Search and Retrieval of Articles</a:t>
            </a:r>
            <a:endParaRPr lang="en-US" altLang="en-US" smtClean="0"/>
          </a:p>
        </p:txBody>
      </p:sp>
      <p:sp>
        <p:nvSpPr>
          <p:cNvPr id="29699" name="Content Placeholder 2"/>
          <p:cNvSpPr>
            <a:spLocks noGrp="1"/>
          </p:cNvSpPr>
          <p:nvPr>
            <p:ph idx="1"/>
          </p:nvPr>
        </p:nvSpPr>
        <p:spPr>
          <a:xfrm>
            <a:off x="457200" y="1219200"/>
            <a:ext cx="8229600" cy="4906963"/>
          </a:xfrm>
        </p:spPr>
        <p:txBody>
          <a:bodyPr/>
          <a:lstStyle/>
          <a:p>
            <a:pPr marL="0" indent="0">
              <a:buFont typeface="Arial" charset="0"/>
              <a:buNone/>
            </a:pPr>
            <a:r>
              <a:rPr lang="en-US" altLang="en-US" sz="2000" smtClean="0">
                <a:solidFill>
                  <a:srgbClr val="000000"/>
                </a:solidFill>
                <a:latin typeface="Times New Roman" pitchFamily="18" charset="0"/>
                <a:cs typeface="Times New Roman" pitchFamily="18" charset="0"/>
              </a:rPr>
              <a:t>Set the Search Options, Search Limits, and Search Sources, and type on the search terms in order of priority: first box should contain main topic, following boxes contain limiting terms and click Go button to retrieve search results.</a:t>
            </a:r>
          </a:p>
          <a:p>
            <a:pPr marL="0" indent="0">
              <a:buFont typeface="Arial" charset="0"/>
              <a:buNone/>
            </a:pPr>
            <a:endParaRPr lang="en-US" altLang="en-US" smtClean="0"/>
          </a:p>
        </p:txBody>
      </p:sp>
      <p:pic>
        <p:nvPicPr>
          <p:cNvPr id="29700"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2590800"/>
            <a:ext cx="6915150" cy="3749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Straight Arrow Connector 3"/>
          <p:cNvCxnSpPr/>
          <p:nvPr/>
        </p:nvCxnSpPr>
        <p:spPr>
          <a:xfrm flipH="1">
            <a:off x="4953000" y="2209800"/>
            <a:ext cx="762000" cy="19812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457200" y="228600"/>
            <a:ext cx="8229600" cy="1143000"/>
          </a:xfrm>
        </p:spPr>
        <p:txBody>
          <a:bodyPr/>
          <a:lstStyle/>
          <a:p>
            <a:pPr eaLnBrk="1" hangingPunct="1"/>
            <a:r>
              <a:rPr lang="en-US" altLang="en-US" sz="3600" smtClean="0">
                <a:latin typeface="Times New Roman" pitchFamily="18" charset="0"/>
                <a:cs typeface="Times New Roman" pitchFamily="18" charset="0"/>
              </a:rPr>
              <a:t>Selecting Search Options from </a:t>
            </a:r>
            <a:br>
              <a:rPr lang="en-US" altLang="en-US" sz="3600" smtClean="0">
                <a:latin typeface="Times New Roman" pitchFamily="18" charset="0"/>
                <a:cs typeface="Times New Roman" pitchFamily="18" charset="0"/>
              </a:rPr>
            </a:br>
            <a:r>
              <a:rPr lang="en-US" altLang="en-US" sz="3600" smtClean="0">
                <a:latin typeface="Times New Roman" pitchFamily="18" charset="0"/>
                <a:cs typeface="Times New Roman" pitchFamily="18" charset="0"/>
              </a:rPr>
              <a:t>Advanced View</a:t>
            </a:r>
          </a:p>
        </p:txBody>
      </p:sp>
      <p:pic>
        <p:nvPicPr>
          <p:cNvPr id="30723"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1760538"/>
            <a:ext cx="7083425" cy="38401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724" name="Rectangle 1"/>
          <p:cNvSpPr>
            <a:spLocks noChangeArrowheads="1"/>
          </p:cNvSpPr>
          <p:nvPr/>
        </p:nvSpPr>
        <p:spPr bwMode="auto">
          <a:xfrm>
            <a:off x="1246188" y="4038600"/>
            <a:ext cx="195421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200">
                <a:latin typeface="Times New Roman" pitchFamily="18" charset="0"/>
                <a:cs typeface="Times New Roman" pitchFamily="18" charset="0"/>
              </a:rPr>
              <a:t>Remove Duplicates,</a:t>
            </a:r>
          </a:p>
          <a:p>
            <a:pPr eaLnBrk="1" hangingPunct="1">
              <a:spcBef>
                <a:spcPct val="0"/>
              </a:spcBef>
              <a:buFontTx/>
              <a:buNone/>
            </a:pPr>
            <a:r>
              <a:rPr lang="en-US" altLang="en-US" sz="1200">
                <a:latin typeface="Times New Roman" pitchFamily="18" charset="0"/>
                <a:cs typeface="Times New Roman" pitchFamily="18" charset="0"/>
              </a:rPr>
              <a:t>Select Number of Results Per Source and Per Page  </a:t>
            </a:r>
          </a:p>
        </p:txBody>
      </p:sp>
      <p:cxnSp>
        <p:nvCxnSpPr>
          <p:cNvPr id="7" name="Straight Arrow Connector 6"/>
          <p:cNvCxnSpPr/>
          <p:nvPr/>
        </p:nvCxnSpPr>
        <p:spPr>
          <a:xfrm flipV="1">
            <a:off x="2644775" y="3886200"/>
            <a:ext cx="838200" cy="3048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0" name="Straight Arrow Connector 9"/>
          <p:cNvCxnSpPr/>
          <p:nvPr/>
        </p:nvCxnSpPr>
        <p:spPr>
          <a:xfrm flipV="1">
            <a:off x="2644775" y="4038600"/>
            <a:ext cx="838200" cy="1524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30727" name="Rectangle 26"/>
          <p:cNvSpPr>
            <a:spLocks noChangeArrowheads="1"/>
          </p:cNvSpPr>
          <p:nvPr/>
        </p:nvSpPr>
        <p:spPr bwMode="auto">
          <a:xfrm>
            <a:off x="5791200" y="3644900"/>
            <a:ext cx="19542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200">
                <a:latin typeface="Times New Roman" pitchFamily="18" charset="0"/>
                <a:cs typeface="Times New Roman" pitchFamily="18" charset="0"/>
              </a:rPr>
              <a:t>Select Sort preference by Date, Relevance, Author, etc.</a:t>
            </a:r>
          </a:p>
        </p:txBody>
      </p:sp>
      <p:cxnSp>
        <p:nvCxnSpPr>
          <p:cNvPr id="14" name="Straight Arrow Connector 13"/>
          <p:cNvCxnSpPr/>
          <p:nvPr/>
        </p:nvCxnSpPr>
        <p:spPr>
          <a:xfrm flipV="1">
            <a:off x="2924175" y="4191000"/>
            <a:ext cx="809625" cy="17145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flipV="1">
            <a:off x="2924175" y="4362450"/>
            <a:ext cx="809625" cy="16192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4" name="Straight Arrow Connector 23"/>
          <p:cNvCxnSpPr/>
          <p:nvPr/>
        </p:nvCxnSpPr>
        <p:spPr>
          <a:xfrm flipH="1">
            <a:off x="4800600" y="3783013"/>
            <a:ext cx="990600" cy="255587"/>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altLang="en-US" sz="3600" smtClean="0">
                <a:latin typeface="Times New Roman" pitchFamily="18" charset="0"/>
                <a:cs typeface="Times New Roman" pitchFamily="18" charset="0"/>
              </a:rPr>
              <a:t>Selecting Search Limits Options from Advanced View</a:t>
            </a:r>
          </a:p>
        </p:txBody>
      </p:sp>
      <p:pic>
        <p:nvPicPr>
          <p:cNvPr id="3174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0600" y="2057400"/>
            <a:ext cx="7251700" cy="3932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748" name="TextBox 4"/>
          <p:cNvSpPr txBox="1">
            <a:spLocks noChangeArrowheads="1"/>
          </p:cNvSpPr>
          <p:nvPr/>
        </p:nvSpPr>
        <p:spPr bwMode="auto">
          <a:xfrm>
            <a:off x="914400" y="3886200"/>
            <a:ext cx="18288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800">
                <a:latin typeface="Times New Roman" pitchFamily="18" charset="0"/>
                <a:cs typeface="Times New Roman" pitchFamily="18" charset="0"/>
              </a:rPr>
              <a:t>Always select English, Type of Material, Full Text, and Date Range for all selected sources</a:t>
            </a:r>
          </a:p>
        </p:txBody>
      </p:sp>
      <p:cxnSp>
        <p:nvCxnSpPr>
          <p:cNvPr id="7" name="Straight Arrow Connector 6"/>
          <p:cNvCxnSpPr/>
          <p:nvPr/>
        </p:nvCxnSpPr>
        <p:spPr>
          <a:xfrm flipV="1">
            <a:off x="2514600" y="4419600"/>
            <a:ext cx="914400" cy="4572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9" name="Straight Arrow Connector 8"/>
          <p:cNvCxnSpPr/>
          <p:nvPr/>
        </p:nvCxnSpPr>
        <p:spPr>
          <a:xfrm>
            <a:off x="2514600" y="4876800"/>
            <a:ext cx="914400"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1" name="Straight Arrow Connector 10"/>
          <p:cNvCxnSpPr/>
          <p:nvPr/>
        </p:nvCxnSpPr>
        <p:spPr>
          <a:xfrm>
            <a:off x="2514600" y="4876800"/>
            <a:ext cx="990600" cy="3810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457200" y="152400"/>
            <a:ext cx="8229600" cy="990600"/>
          </a:xfrm>
        </p:spPr>
        <p:txBody>
          <a:bodyPr/>
          <a:lstStyle/>
          <a:p>
            <a:pPr eaLnBrk="1" hangingPunct="1"/>
            <a:r>
              <a:rPr lang="en-US" altLang="en-US" sz="3600" dirty="0" smtClean="0">
                <a:latin typeface="Times New Roman" pitchFamily="18" charset="0"/>
                <a:cs typeface="Times New Roman" pitchFamily="18" charset="0"/>
              </a:rPr>
              <a:t>Selecting Search Sources Subject Database Collections in Advanced View</a:t>
            </a:r>
          </a:p>
        </p:txBody>
      </p:sp>
      <p:sp>
        <p:nvSpPr>
          <p:cNvPr id="32771" name="Content Placeholder 2"/>
          <p:cNvSpPr>
            <a:spLocks noGrp="1"/>
          </p:cNvSpPr>
          <p:nvPr>
            <p:ph idx="1"/>
          </p:nvPr>
        </p:nvSpPr>
        <p:spPr>
          <a:xfrm>
            <a:off x="457200" y="1219200"/>
            <a:ext cx="8229600" cy="5334000"/>
          </a:xfrm>
        </p:spPr>
        <p:txBody>
          <a:bodyPr/>
          <a:lstStyle/>
          <a:p>
            <a:pPr marL="0" indent="0" eaLnBrk="1" hangingPunct="1">
              <a:spcBef>
                <a:spcPct val="0"/>
              </a:spcBef>
              <a:buFont typeface="Arial" charset="0"/>
              <a:buNone/>
            </a:pPr>
            <a:r>
              <a:rPr lang="en-US" altLang="en-US" sz="1800" smtClean="0">
                <a:latin typeface="Times New Roman" pitchFamily="18" charset="0"/>
                <a:cs typeface="Times New Roman" pitchFamily="18" charset="0"/>
              </a:rPr>
              <a:t>Select database collections to search. Uncheck All Sources. Choose only those databases that are pertinent to your purpose by clicking on the box by the subject to search the collection or individual boxes to search specific databases within the collections by clicking on the       adjacent to the collection title.</a:t>
            </a:r>
          </a:p>
          <a:p>
            <a:pPr marL="0" indent="0" eaLnBrk="1" hangingPunct="1">
              <a:buFont typeface="Arial" charset="0"/>
              <a:buNone/>
            </a:pPr>
            <a:endParaRPr lang="en-US" altLang="en-US" sz="2400" smtClean="0"/>
          </a:p>
        </p:txBody>
      </p:sp>
      <p:pic>
        <p:nvPicPr>
          <p:cNvPr id="32772" name="Picture 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2025" y="2514600"/>
            <a:ext cx="6858000" cy="3717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773" name="Picture 13"/>
          <p:cNvPicPr>
            <a:picLocks noChangeAspect="1" noChangeArrowheads="1"/>
          </p:cNvPicPr>
          <p:nvPr/>
        </p:nvPicPr>
        <p:blipFill>
          <a:blip r:embed="rId3">
            <a:extLst>
              <a:ext uri="{28A0092B-C50C-407E-A947-70E740481C1C}">
                <a14:useLocalDpi xmlns:a14="http://schemas.microsoft.com/office/drawing/2010/main" val="0"/>
              </a:ext>
            </a:extLst>
          </a:blip>
          <a:srcRect l="16431" b="64104"/>
          <a:stretch>
            <a:fillRect/>
          </a:stretch>
        </p:blipFill>
        <p:spPr bwMode="auto">
          <a:xfrm>
            <a:off x="3290888" y="2046288"/>
            <a:ext cx="357187" cy="29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Straight Arrow Connector 2"/>
          <p:cNvCxnSpPr/>
          <p:nvPr/>
        </p:nvCxnSpPr>
        <p:spPr>
          <a:xfrm>
            <a:off x="3470275" y="2339975"/>
            <a:ext cx="263525" cy="22367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eaLnBrk="1" hangingPunct="1"/>
            <a:r>
              <a:rPr lang="en-US" altLang="en-US" sz="4000" smtClean="0">
                <a:latin typeface="Times New Roman" pitchFamily="18" charset="0"/>
                <a:cs typeface="Times New Roman" pitchFamily="18" charset="0"/>
              </a:rPr>
              <a:t>Search and Retrieval of Articles</a:t>
            </a:r>
          </a:p>
        </p:txBody>
      </p:sp>
      <p:sp>
        <p:nvSpPr>
          <p:cNvPr id="33795" name="Content Placeholder 2"/>
          <p:cNvSpPr>
            <a:spLocks noGrp="1"/>
          </p:cNvSpPr>
          <p:nvPr>
            <p:ph idx="1"/>
          </p:nvPr>
        </p:nvSpPr>
        <p:spPr>
          <a:xfrm>
            <a:off x="457200" y="1295400"/>
            <a:ext cx="8229600" cy="4830763"/>
          </a:xfrm>
        </p:spPr>
        <p:txBody>
          <a:bodyPr/>
          <a:lstStyle/>
          <a:p>
            <a:pPr marL="0" indent="0" eaLnBrk="1" hangingPunct="1">
              <a:buFont typeface="Arial" charset="0"/>
              <a:buNone/>
            </a:pPr>
            <a:r>
              <a:rPr lang="en-US" altLang="en-US" sz="2000" smtClean="0">
                <a:latin typeface="Times New Roman" pitchFamily="18" charset="0"/>
                <a:cs typeface="Times New Roman" pitchFamily="18" charset="0"/>
              </a:rPr>
              <a:t>Click on the box adjacent to the title to select for a Results list that you can save for later retrieval or click on the title of an article to retrieve it now.</a:t>
            </a:r>
          </a:p>
        </p:txBody>
      </p:sp>
      <p:pic>
        <p:nvPicPr>
          <p:cNvPr id="33796"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057400"/>
            <a:ext cx="7758113" cy="4359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Arrow Connector 4"/>
          <p:cNvCxnSpPr/>
          <p:nvPr/>
        </p:nvCxnSpPr>
        <p:spPr>
          <a:xfrm flipH="1">
            <a:off x="3200400" y="1905000"/>
            <a:ext cx="1295400" cy="25908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8" name="Straight Arrow Connector 7"/>
          <p:cNvCxnSpPr/>
          <p:nvPr/>
        </p:nvCxnSpPr>
        <p:spPr>
          <a:xfrm>
            <a:off x="609600" y="1905000"/>
            <a:ext cx="1447800" cy="25908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eaLnBrk="1" hangingPunct="1"/>
            <a:r>
              <a:rPr lang="en-US" altLang="en-US" smtClean="0">
                <a:latin typeface="Times New Roman" pitchFamily="18" charset="0"/>
                <a:cs typeface="Times New Roman" pitchFamily="18" charset="0"/>
              </a:rPr>
              <a:t>Log in to LIRN</a:t>
            </a:r>
          </a:p>
        </p:txBody>
      </p:sp>
      <p:sp>
        <p:nvSpPr>
          <p:cNvPr id="3" name="Content Placeholder 2"/>
          <p:cNvSpPr>
            <a:spLocks noGrp="1"/>
          </p:cNvSpPr>
          <p:nvPr>
            <p:ph idx="1"/>
          </p:nvPr>
        </p:nvSpPr>
        <p:spPr>
          <a:xfrm>
            <a:off x="457200" y="1295400"/>
            <a:ext cx="8229600" cy="5029200"/>
          </a:xfrm>
        </p:spPr>
        <p:txBody>
          <a:bodyPr rtlCol="0">
            <a:normAutofit fontScale="77500" lnSpcReduction="20000"/>
          </a:bodyPr>
          <a:lstStyle/>
          <a:p>
            <a:pPr marL="0" indent="0" eaLnBrk="1" fontAlgn="auto" hangingPunct="1">
              <a:spcAft>
                <a:spcPts val="0"/>
              </a:spcAft>
              <a:buFont typeface="Arial" charset="0"/>
              <a:buNone/>
              <a:defRPr/>
            </a:pPr>
            <a:r>
              <a:rPr lang="en-US" dirty="0" smtClean="0">
                <a:latin typeface="Times New Roman" pitchFamily="18" charset="0"/>
                <a:cs typeface="Times New Roman" pitchFamily="18" charset="0"/>
              </a:rPr>
              <a:t>There are two ways that you can access LIRN:</a:t>
            </a:r>
          </a:p>
          <a:p>
            <a:pPr eaLnBrk="1" fontAlgn="auto" hangingPunct="1">
              <a:spcAft>
                <a:spcPts val="0"/>
              </a:spcAft>
              <a:buFont typeface="Arial" pitchFamily="34" charset="0"/>
              <a:buChar char="•"/>
              <a:defRPr/>
            </a:pPr>
            <a:r>
              <a:rPr lang="en-US" sz="3000" dirty="0" smtClean="0">
                <a:latin typeface="Times New Roman" pitchFamily="18" charset="0"/>
                <a:cs typeface="Times New Roman" pitchFamily="18" charset="0"/>
              </a:rPr>
              <a:t>Type the LIRN URL:</a:t>
            </a:r>
          </a:p>
          <a:p>
            <a:pPr marL="457200" lvl="1" indent="0" eaLnBrk="1" fontAlgn="auto" hangingPunct="1">
              <a:spcAft>
                <a:spcPts val="0"/>
              </a:spcAft>
              <a:buFont typeface="Arial" pitchFamily="34" charset="0"/>
              <a:buNone/>
              <a:defRPr/>
            </a:pPr>
            <a:r>
              <a:rPr lang="en-US" sz="3000" dirty="0" smtClean="0">
                <a:latin typeface="Times New Roman" pitchFamily="18" charset="0"/>
                <a:cs typeface="Times New Roman" pitchFamily="18" charset="0"/>
                <a:hlinkClick r:id="rId2"/>
              </a:rPr>
              <a:t>http://www.lirn.net</a:t>
            </a:r>
            <a:endParaRPr lang="en-US" sz="3000" dirty="0" smtClean="0">
              <a:latin typeface="Times New Roman" pitchFamily="18" charset="0"/>
              <a:cs typeface="Times New Roman" pitchFamily="18" charset="0"/>
            </a:endParaRPr>
          </a:p>
          <a:p>
            <a:pPr lvl="2" eaLnBrk="1" fontAlgn="auto" hangingPunct="1">
              <a:spcAft>
                <a:spcPts val="0"/>
              </a:spcAft>
              <a:buFont typeface="Arial" pitchFamily="34" charset="0"/>
              <a:buChar char="•"/>
              <a:defRPr/>
            </a:pPr>
            <a:r>
              <a:rPr lang="en-US" sz="3000" dirty="0">
                <a:latin typeface="Times New Roman" pitchFamily="18" charset="0"/>
                <a:cs typeface="Times New Roman" pitchFamily="18" charset="0"/>
              </a:rPr>
              <a:t>Click the link to LIRN Login </a:t>
            </a:r>
            <a:r>
              <a:rPr lang="en-US" sz="3000" dirty="0" smtClean="0">
                <a:latin typeface="Times New Roman" pitchFamily="18" charset="0"/>
                <a:cs typeface="Times New Roman" pitchFamily="18" charset="0"/>
              </a:rPr>
              <a:t>link</a:t>
            </a:r>
          </a:p>
          <a:p>
            <a:pPr lvl="2" eaLnBrk="1" fontAlgn="auto" hangingPunct="1">
              <a:spcAft>
                <a:spcPts val="0"/>
              </a:spcAft>
              <a:buFont typeface="Arial" pitchFamily="34" charset="0"/>
              <a:buChar char="•"/>
              <a:defRPr/>
            </a:pPr>
            <a:r>
              <a:rPr lang="en-US" sz="3000" dirty="0" smtClean="0">
                <a:latin typeface="Times New Roman" pitchFamily="18" charset="0"/>
                <a:cs typeface="Times New Roman" pitchFamily="18" charset="0"/>
              </a:rPr>
              <a:t>Type the LIRN Patron Number: Ask librarian</a:t>
            </a:r>
          </a:p>
          <a:p>
            <a:pPr marL="914400" lvl="2" indent="0" eaLnBrk="1" fontAlgn="auto" hangingPunct="1">
              <a:spcAft>
                <a:spcPts val="0"/>
              </a:spcAft>
              <a:buFont typeface="Arial" charset="0"/>
              <a:buNone/>
              <a:defRPr/>
            </a:pPr>
            <a:endParaRPr lang="en-US" sz="3000" dirty="0" smtClean="0">
              <a:latin typeface="Times New Roman" pitchFamily="18" charset="0"/>
              <a:cs typeface="Times New Roman" pitchFamily="18" charset="0"/>
            </a:endParaRPr>
          </a:p>
          <a:p>
            <a:pPr eaLnBrk="1" fontAlgn="auto" hangingPunct="1">
              <a:spcAft>
                <a:spcPts val="0"/>
              </a:spcAft>
              <a:buFont typeface="Arial" pitchFamily="34" charset="0"/>
              <a:buChar char="•"/>
              <a:defRPr/>
            </a:pPr>
            <a:r>
              <a:rPr lang="en-US" sz="3000" dirty="0" smtClean="0">
                <a:latin typeface="Times New Roman" pitchFamily="18" charset="0"/>
                <a:cs typeface="Times New Roman" pitchFamily="18" charset="0"/>
              </a:rPr>
              <a:t>Go to the LSB website:</a:t>
            </a:r>
          </a:p>
          <a:p>
            <a:pPr marL="457200" lvl="1" indent="0" eaLnBrk="1" fontAlgn="auto" hangingPunct="1">
              <a:spcAft>
                <a:spcPts val="0"/>
              </a:spcAft>
              <a:buFont typeface="Arial" pitchFamily="34" charset="0"/>
              <a:buNone/>
              <a:defRPr/>
            </a:pPr>
            <a:r>
              <a:rPr lang="en-US" sz="3000" dirty="0" smtClean="0">
                <a:latin typeface="Times New Roman" pitchFamily="18" charset="0"/>
                <a:cs typeface="Times New Roman" pitchFamily="18" charset="0"/>
                <a:hlinkClick r:id="rId3"/>
              </a:rPr>
              <a:t>http://www.lsb.edu</a:t>
            </a:r>
            <a:r>
              <a:rPr lang="en-US" sz="3000" dirty="0" smtClean="0">
                <a:latin typeface="Times New Roman" pitchFamily="18" charset="0"/>
                <a:cs typeface="Times New Roman" pitchFamily="18" charset="0"/>
              </a:rPr>
              <a:t> </a:t>
            </a:r>
          </a:p>
          <a:p>
            <a:pPr marL="1200150" lvl="2" indent="-342900" eaLnBrk="1" fontAlgn="auto" hangingPunct="1">
              <a:spcAft>
                <a:spcPts val="0"/>
              </a:spcAft>
              <a:buFont typeface="Arial" pitchFamily="34" charset="0"/>
              <a:buChar char="•"/>
              <a:defRPr/>
            </a:pPr>
            <a:r>
              <a:rPr lang="en-US" sz="3000" dirty="0" smtClean="0">
                <a:latin typeface="Times New Roman" pitchFamily="18" charset="0"/>
                <a:cs typeface="Times New Roman" pitchFamily="18" charset="0"/>
              </a:rPr>
              <a:t>Click on Student Life</a:t>
            </a:r>
          </a:p>
          <a:p>
            <a:pPr marL="1200150" lvl="2" indent="-342900" eaLnBrk="1" fontAlgn="auto" hangingPunct="1">
              <a:spcAft>
                <a:spcPts val="0"/>
              </a:spcAft>
              <a:buFont typeface="Arial" pitchFamily="34" charset="0"/>
              <a:buChar char="•"/>
              <a:defRPr/>
            </a:pPr>
            <a:r>
              <a:rPr lang="en-US" sz="3000" dirty="0" smtClean="0">
                <a:latin typeface="Times New Roman" pitchFamily="18" charset="0"/>
                <a:cs typeface="Times New Roman" pitchFamily="18" charset="0"/>
              </a:rPr>
              <a:t>Click on Library in the drop down menu</a:t>
            </a:r>
          </a:p>
          <a:p>
            <a:pPr marL="1200150" lvl="2" indent="-342900" eaLnBrk="1" fontAlgn="auto" hangingPunct="1">
              <a:spcAft>
                <a:spcPts val="0"/>
              </a:spcAft>
              <a:buFont typeface="Arial" pitchFamily="34" charset="0"/>
              <a:buChar char="•"/>
              <a:defRPr/>
            </a:pPr>
            <a:r>
              <a:rPr lang="en-US" sz="3000" dirty="0" smtClean="0">
                <a:latin typeface="Times New Roman" pitchFamily="18" charset="0"/>
                <a:cs typeface="Times New Roman" pitchFamily="18" charset="0"/>
              </a:rPr>
              <a:t>Click on Online Databases </a:t>
            </a:r>
          </a:p>
          <a:p>
            <a:pPr lvl="3" eaLnBrk="1" fontAlgn="auto" hangingPunct="1">
              <a:spcAft>
                <a:spcPts val="0"/>
              </a:spcAft>
              <a:buFont typeface="Arial" pitchFamily="34" charset="0"/>
              <a:buChar char="•"/>
              <a:defRPr/>
            </a:pPr>
            <a:r>
              <a:rPr lang="en-US" sz="3000" dirty="0" smtClean="0">
                <a:latin typeface="Times New Roman" pitchFamily="18" charset="0"/>
                <a:cs typeface="Times New Roman" pitchFamily="18" charset="0"/>
              </a:rPr>
              <a:t>Click the link to LIRN Login link</a:t>
            </a:r>
          </a:p>
          <a:p>
            <a:pPr lvl="3" eaLnBrk="1" fontAlgn="auto" hangingPunct="1">
              <a:spcAft>
                <a:spcPts val="0"/>
              </a:spcAft>
              <a:buFont typeface="Arial" pitchFamily="34" charset="0"/>
              <a:buChar char="•"/>
              <a:defRPr/>
            </a:pPr>
            <a:r>
              <a:rPr lang="en-US" sz="3000" dirty="0" smtClean="0">
                <a:latin typeface="Times New Roman" pitchFamily="18" charset="0"/>
                <a:cs typeface="Times New Roman" pitchFamily="18" charset="0"/>
              </a:rPr>
              <a:t>Type the LIRN Patron Number: Ask librarian</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274638"/>
            <a:ext cx="8229600" cy="868362"/>
          </a:xfrm>
        </p:spPr>
        <p:txBody>
          <a:bodyPr/>
          <a:lstStyle/>
          <a:p>
            <a:pPr eaLnBrk="1" hangingPunct="1"/>
            <a:r>
              <a:rPr lang="en-US" altLang="en-US" sz="4000" smtClean="0">
                <a:latin typeface="Times New Roman" pitchFamily="18" charset="0"/>
                <a:cs typeface="Times New Roman" pitchFamily="18" charset="0"/>
              </a:rPr>
              <a:t>Retrieving Full Text Articles</a:t>
            </a:r>
          </a:p>
        </p:txBody>
      </p:sp>
      <p:sp>
        <p:nvSpPr>
          <p:cNvPr id="34819" name="Content Placeholder 2"/>
          <p:cNvSpPr>
            <a:spLocks noGrp="1"/>
          </p:cNvSpPr>
          <p:nvPr>
            <p:ph idx="1"/>
          </p:nvPr>
        </p:nvSpPr>
        <p:spPr>
          <a:xfrm>
            <a:off x="381000" y="1143000"/>
            <a:ext cx="8229600" cy="5486400"/>
          </a:xfrm>
        </p:spPr>
        <p:txBody>
          <a:bodyPr/>
          <a:lstStyle/>
          <a:p>
            <a:pPr marL="0" indent="0" eaLnBrk="1" hangingPunct="1">
              <a:buFont typeface="Arial" charset="0"/>
              <a:buNone/>
            </a:pPr>
            <a:r>
              <a:rPr lang="en-US" altLang="en-US" sz="2400" smtClean="0">
                <a:latin typeface="Times New Roman" pitchFamily="18" charset="0"/>
                <a:cs typeface="Times New Roman" pitchFamily="18" charset="0"/>
              </a:rPr>
              <a:t>Clicking on title will bring you to the Citation /Abstract </a:t>
            </a:r>
          </a:p>
          <a:p>
            <a:pPr marL="0" indent="0" eaLnBrk="1" hangingPunct="1">
              <a:buFont typeface="Arial" charset="0"/>
              <a:buNone/>
            </a:pPr>
            <a:r>
              <a:rPr lang="en-US" altLang="en-US" sz="2400" smtClean="0">
                <a:latin typeface="Times New Roman" pitchFamily="18" charset="0"/>
                <a:cs typeface="Times New Roman" pitchFamily="18" charset="0"/>
              </a:rPr>
              <a:t>Screen where you can read or access the full text of the article. If necessary, click Full Text, PDF, or Link to Full Text link to view the article</a:t>
            </a:r>
            <a:r>
              <a:rPr lang="en-US" altLang="en-US" sz="2800" smtClean="0">
                <a:latin typeface="Times New Roman" pitchFamily="18" charset="0"/>
                <a:cs typeface="Times New Roman" pitchFamily="18" charset="0"/>
              </a:rPr>
              <a:t>.</a:t>
            </a:r>
          </a:p>
        </p:txBody>
      </p:sp>
      <p:pic>
        <p:nvPicPr>
          <p:cNvPr id="34820"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6800" y="3048000"/>
            <a:ext cx="6408738" cy="347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Straight Arrow Connector 2"/>
          <p:cNvCxnSpPr/>
          <p:nvPr/>
        </p:nvCxnSpPr>
        <p:spPr>
          <a:xfrm>
            <a:off x="3352800" y="2286000"/>
            <a:ext cx="1752600" cy="22098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76200" y="228600"/>
            <a:ext cx="8153400" cy="868363"/>
          </a:xfrm>
        </p:spPr>
        <p:txBody>
          <a:bodyPr/>
          <a:lstStyle/>
          <a:p>
            <a:r>
              <a:rPr lang="en-US" altLang="en-US" sz="4000" smtClean="0">
                <a:latin typeface="Times New Roman" pitchFamily="18" charset="0"/>
                <a:cs typeface="Times New Roman" pitchFamily="18" charset="0"/>
              </a:rPr>
              <a:t>Full Text Display</a:t>
            </a:r>
          </a:p>
        </p:txBody>
      </p:sp>
      <p:sp>
        <p:nvSpPr>
          <p:cNvPr id="35843" name="Content Placeholder 2"/>
          <p:cNvSpPr>
            <a:spLocks noGrp="1"/>
          </p:cNvSpPr>
          <p:nvPr>
            <p:ph idx="1"/>
          </p:nvPr>
        </p:nvSpPr>
        <p:spPr>
          <a:xfrm>
            <a:off x="457200" y="1066800"/>
            <a:ext cx="8229600" cy="5197475"/>
          </a:xfrm>
        </p:spPr>
        <p:txBody>
          <a:bodyPr/>
          <a:lstStyle/>
          <a:p>
            <a:pPr marL="0" indent="0">
              <a:buFont typeface="Arial" charset="0"/>
              <a:buNone/>
            </a:pPr>
            <a:r>
              <a:rPr lang="en-US" altLang="en-US" sz="2800" smtClean="0">
                <a:latin typeface="Times New Roman" pitchFamily="18" charset="0"/>
                <a:cs typeface="Times New Roman" pitchFamily="18" charset="0"/>
              </a:rPr>
              <a:t>Read, Save to your “My Research” folder, Email, Print, Cite, or Save to your drive as a PDF. Click on the link to perform an action</a:t>
            </a:r>
            <a:r>
              <a:rPr lang="en-US" altLang="en-US" smtClean="0">
                <a:latin typeface="Times New Roman" pitchFamily="18" charset="0"/>
                <a:cs typeface="Times New Roman" pitchFamily="18" charset="0"/>
              </a:rPr>
              <a:t>.</a:t>
            </a:r>
          </a:p>
        </p:txBody>
      </p:sp>
      <p:pic>
        <p:nvPicPr>
          <p:cNvPr id="3584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19200" y="2514600"/>
            <a:ext cx="6088063" cy="3749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p:nvPr/>
        </p:nvCxnSpPr>
        <p:spPr>
          <a:xfrm>
            <a:off x="1828800" y="2362200"/>
            <a:ext cx="1905000" cy="13716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 name="Straight Arrow Connector 2"/>
          <p:cNvCxnSpPr/>
          <p:nvPr/>
        </p:nvCxnSpPr>
        <p:spPr>
          <a:xfrm flipH="1">
            <a:off x="4800600" y="1905000"/>
            <a:ext cx="533400" cy="18288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274638"/>
            <a:ext cx="8229600" cy="1020762"/>
          </a:xfrm>
        </p:spPr>
        <p:txBody>
          <a:bodyPr/>
          <a:lstStyle/>
          <a:p>
            <a:r>
              <a:rPr lang="en-US" altLang="en-US" sz="3600" i="1" smtClean="0">
                <a:latin typeface="Times New Roman" pitchFamily="18" charset="0"/>
                <a:cs typeface="Times New Roman" pitchFamily="18" charset="0"/>
              </a:rPr>
              <a:t>ProQuest</a:t>
            </a:r>
            <a:r>
              <a:rPr lang="en-US" altLang="en-US" sz="3600" smtClean="0">
                <a:latin typeface="Times New Roman" pitchFamily="18" charset="0"/>
                <a:cs typeface="Times New Roman" pitchFamily="18" charset="0"/>
              </a:rPr>
              <a:t>: My Research</a:t>
            </a:r>
            <a:br>
              <a:rPr lang="en-US" altLang="en-US" sz="3600" smtClean="0">
                <a:latin typeface="Times New Roman" pitchFamily="18" charset="0"/>
                <a:cs typeface="Times New Roman" pitchFamily="18" charset="0"/>
              </a:rPr>
            </a:br>
            <a:r>
              <a:rPr lang="en-US" altLang="en-US" sz="3600" smtClean="0">
                <a:latin typeface="Times New Roman" pitchFamily="18" charset="0"/>
                <a:cs typeface="Times New Roman" pitchFamily="18" charset="0"/>
              </a:rPr>
              <a:t>Gale Databases: Saved Documents </a:t>
            </a:r>
          </a:p>
        </p:txBody>
      </p:sp>
      <p:sp>
        <p:nvSpPr>
          <p:cNvPr id="36867" name="Content Placeholder 2"/>
          <p:cNvSpPr>
            <a:spLocks noGrp="1"/>
          </p:cNvSpPr>
          <p:nvPr>
            <p:ph idx="1"/>
          </p:nvPr>
        </p:nvSpPr>
        <p:spPr>
          <a:xfrm>
            <a:off x="457200" y="1295400"/>
            <a:ext cx="8229600" cy="5105400"/>
          </a:xfrm>
        </p:spPr>
        <p:txBody>
          <a:bodyPr/>
          <a:lstStyle/>
          <a:p>
            <a:r>
              <a:rPr lang="en-US" altLang="en-US" sz="2800" i="1" smtClean="0">
                <a:latin typeface="Times New Roman" pitchFamily="18" charset="0"/>
                <a:cs typeface="Times New Roman" pitchFamily="18" charset="0"/>
              </a:rPr>
              <a:t>ProQuest</a:t>
            </a:r>
            <a:r>
              <a:rPr lang="en-US" altLang="en-US" sz="2800" smtClean="0">
                <a:latin typeface="Times New Roman" pitchFamily="18" charset="0"/>
                <a:cs typeface="Times New Roman" pitchFamily="18" charset="0"/>
              </a:rPr>
              <a:t> and Gale Databases allow you to save retrieved articles in a personal folder that you establish. </a:t>
            </a:r>
          </a:p>
          <a:p>
            <a:r>
              <a:rPr lang="en-US" altLang="en-US" sz="2800" smtClean="0">
                <a:latin typeface="Times New Roman" pitchFamily="18" charset="0"/>
                <a:cs typeface="Times New Roman" pitchFamily="18" charset="0"/>
              </a:rPr>
              <a:t>You must sign into your folder in those databases in order to save your selected articles. </a:t>
            </a:r>
          </a:p>
          <a:p>
            <a:r>
              <a:rPr lang="en-US" altLang="en-US" sz="2800" smtClean="0">
                <a:latin typeface="Times New Roman" pitchFamily="18" charset="0"/>
                <a:cs typeface="Times New Roman" pitchFamily="18" charset="0"/>
              </a:rPr>
              <a:t>Check the boxes adjacent to the entry to save the article.</a:t>
            </a:r>
          </a:p>
          <a:p>
            <a:r>
              <a:rPr lang="en-US" altLang="en-US" sz="2800" smtClean="0">
                <a:latin typeface="Times New Roman" pitchFamily="18" charset="0"/>
                <a:cs typeface="Times New Roman" pitchFamily="18" charset="0"/>
              </a:rPr>
              <a:t>Selected entries are remembered only for the duration of your session. If you close your browser or start over before saving to your folder, the list of marked entries will be cleared.</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altLang="en-US" sz="4000" i="1" smtClean="0">
                <a:latin typeface="Times New Roman" pitchFamily="18" charset="0"/>
                <a:cs typeface="Times New Roman" pitchFamily="18" charset="0"/>
              </a:rPr>
              <a:t>ProQuest</a:t>
            </a:r>
            <a:r>
              <a:rPr lang="en-US" altLang="en-US" sz="4000" smtClean="0">
                <a:latin typeface="Times New Roman" pitchFamily="18" charset="0"/>
                <a:cs typeface="Times New Roman" pitchFamily="18" charset="0"/>
              </a:rPr>
              <a:t>: My Research</a:t>
            </a:r>
          </a:p>
        </p:txBody>
      </p:sp>
      <p:sp>
        <p:nvSpPr>
          <p:cNvPr id="37891" name="Content Placeholder 2"/>
          <p:cNvSpPr>
            <a:spLocks noGrp="1"/>
          </p:cNvSpPr>
          <p:nvPr>
            <p:ph idx="1"/>
          </p:nvPr>
        </p:nvSpPr>
        <p:spPr>
          <a:xfrm>
            <a:off x="381000" y="1295400"/>
            <a:ext cx="8229600" cy="5257800"/>
          </a:xfrm>
        </p:spPr>
        <p:txBody>
          <a:bodyPr/>
          <a:lstStyle/>
          <a:p>
            <a:pPr marL="0" indent="0">
              <a:buFont typeface="Arial" charset="0"/>
              <a:buNone/>
            </a:pPr>
            <a:r>
              <a:rPr lang="en-US" altLang="en-US" sz="2800" smtClean="0">
                <a:latin typeface="Times New Roman" pitchFamily="18" charset="0"/>
                <a:cs typeface="Times New Roman" pitchFamily="18" charset="0"/>
              </a:rPr>
              <a:t>Create an account for your personal folder in My Research. Once an account is created, sign in to your folder when you wish to save articles.</a:t>
            </a:r>
          </a:p>
          <a:p>
            <a:pPr marL="0" indent="0">
              <a:buFont typeface="Arial" charset="0"/>
              <a:buNone/>
            </a:pPr>
            <a:endParaRPr lang="en-US" altLang="en-US" sz="2800" smtClean="0">
              <a:latin typeface="Times New Roman" pitchFamily="18" charset="0"/>
              <a:cs typeface="Times New Roman" pitchFamily="18" charset="0"/>
            </a:endParaRPr>
          </a:p>
        </p:txBody>
      </p:sp>
      <p:pic>
        <p:nvPicPr>
          <p:cNvPr id="3789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2819400"/>
            <a:ext cx="6577013" cy="3565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p:nvPr/>
        </p:nvCxnSpPr>
        <p:spPr>
          <a:xfrm>
            <a:off x="1790700" y="2057400"/>
            <a:ext cx="3467100" cy="12954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0" name="Straight Arrow Connector 9"/>
          <p:cNvCxnSpPr/>
          <p:nvPr/>
        </p:nvCxnSpPr>
        <p:spPr>
          <a:xfrm flipH="1">
            <a:off x="4724400" y="2198688"/>
            <a:ext cx="2057400" cy="253682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457200" y="228600"/>
            <a:ext cx="8229600" cy="914400"/>
          </a:xfrm>
        </p:spPr>
        <p:txBody>
          <a:bodyPr/>
          <a:lstStyle/>
          <a:p>
            <a:r>
              <a:rPr lang="en-US" altLang="en-US" sz="3600" smtClean="0">
                <a:latin typeface="Times New Roman" pitchFamily="18" charset="0"/>
                <a:cs typeface="Times New Roman" pitchFamily="18" charset="0"/>
              </a:rPr>
              <a:t>Gale Databases: Saved Documents</a:t>
            </a:r>
          </a:p>
        </p:txBody>
      </p:sp>
      <p:sp>
        <p:nvSpPr>
          <p:cNvPr id="38915" name="Content Placeholder 2"/>
          <p:cNvSpPr>
            <a:spLocks noGrp="1"/>
          </p:cNvSpPr>
          <p:nvPr>
            <p:ph idx="1"/>
          </p:nvPr>
        </p:nvSpPr>
        <p:spPr>
          <a:xfrm>
            <a:off x="457200" y="1143000"/>
            <a:ext cx="8229600" cy="5257800"/>
          </a:xfrm>
        </p:spPr>
        <p:txBody>
          <a:bodyPr/>
          <a:lstStyle/>
          <a:p>
            <a:pPr marL="0" indent="0">
              <a:buFont typeface="Arial" charset="0"/>
              <a:buNone/>
            </a:pPr>
            <a:r>
              <a:rPr lang="en-US" altLang="en-US" sz="2800" smtClean="0">
                <a:latin typeface="Times New Roman" pitchFamily="18" charset="0"/>
                <a:cs typeface="Times New Roman" pitchFamily="18" charset="0"/>
              </a:rPr>
              <a:t>Create an account for your personal folder in Saved Documents (Have an account?). Once an account is created, sign in to your folder when you wish to save articles and check the Save this document box.</a:t>
            </a:r>
          </a:p>
          <a:p>
            <a:pPr marL="0" indent="0">
              <a:buFont typeface="Arial" charset="0"/>
              <a:buNone/>
            </a:pPr>
            <a:endParaRPr lang="en-US" altLang="en-US" sz="2800" smtClean="0"/>
          </a:p>
        </p:txBody>
      </p:sp>
      <p:pic>
        <p:nvPicPr>
          <p:cNvPr id="3891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5400" y="2895600"/>
            <a:ext cx="5902325"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p:nvPr/>
        </p:nvCxnSpPr>
        <p:spPr>
          <a:xfrm>
            <a:off x="4953000" y="1981200"/>
            <a:ext cx="304800" cy="13716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7" name="Straight Arrow Connector 6"/>
          <p:cNvCxnSpPr/>
          <p:nvPr/>
        </p:nvCxnSpPr>
        <p:spPr>
          <a:xfrm flipH="1">
            <a:off x="2209800" y="2781300"/>
            <a:ext cx="1828800" cy="11430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altLang="en-US" smtClean="0">
                <a:latin typeface="Times New Roman" pitchFamily="18" charset="0"/>
                <a:cs typeface="Times New Roman" pitchFamily="18" charset="0"/>
              </a:rPr>
              <a:t>Gale In-Context Databases</a:t>
            </a:r>
          </a:p>
        </p:txBody>
      </p:sp>
      <p:sp>
        <p:nvSpPr>
          <p:cNvPr id="39939" name="Content Placeholder 2"/>
          <p:cNvSpPr>
            <a:spLocks noGrp="1"/>
          </p:cNvSpPr>
          <p:nvPr>
            <p:ph idx="1"/>
          </p:nvPr>
        </p:nvSpPr>
        <p:spPr/>
        <p:txBody>
          <a:bodyPr/>
          <a:lstStyle/>
          <a:p>
            <a:pPr marL="0" indent="0">
              <a:buFont typeface="Arial" charset="0"/>
              <a:buNone/>
            </a:pPr>
            <a:r>
              <a:rPr lang="en-US" altLang="en-US" smtClean="0">
                <a:latin typeface="Times New Roman" pitchFamily="18" charset="0"/>
                <a:cs typeface="Times New Roman" pitchFamily="18" charset="0"/>
              </a:rPr>
              <a:t>Some Gale databases do not have a personal folder feature. Use the Bookmark link to save your search in an email that will link you to the list of your saved results when you open. You must log in to LIRN to gain access to the saved result list.</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altLang="en-US" sz="4000" smtClean="0">
                <a:latin typeface="Times New Roman" pitchFamily="18" charset="0"/>
                <a:cs typeface="Times New Roman" pitchFamily="18" charset="0"/>
              </a:rPr>
              <a:t>Generating an MLA Citation in </a:t>
            </a:r>
            <a:r>
              <a:rPr lang="en-US" altLang="en-US" sz="4000" i="1" smtClean="0">
                <a:latin typeface="Times New Roman" pitchFamily="18" charset="0"/>
                <a:cs typeface="Times New Roman" pitchFamily="18" charset="0"/>
              </a:rPr>
              <a:t>ProQuest</a:t>
            </a:r>
            <a:r>
              <a:rPr lang="en-US" altLang="en-US" sz="4000" smtClean="0">
                <a:latin typeface="Times New Roman" pitchFamily="18" charset="0"/>
                <a:cs typeface="Times New Roman" pitchFamily="18" charset="0"/>
              </a:rPr>
              <a:t> </a:t>
            </a:r>
          </a:p>
        </p:txBody>
      </p:sp>
      <p:sp>
        <p:nvSpPr>
          <p:cNvPr id="40963" name="Content Placeholder 2"/>
          <p:cNvSpPr>
            <a:spLocks noGrp="1"/>
          </p:cNvSpPr>
          <p:nvPr>
            <p:ph idx="1"/>
          </p:nvPr>
        </p:nvSpPr>
        <p:spPr>
          <a:xfrm>
            <a:off x="457200" y="1295400"/>
            <a:ext cx="8229600" cy="5334000"/>
          </a:xfrm>
        </p:spPr>
        <p:txBody>
          <a:bodyPr/>
          <a:lstStyle/>
          <a:p>
            <a:pPr marL="0" indent="0">
              <a:buFont typeface="Arial" charset="0"/>
              <a:buNone/>
            </a:pPr>
            <a:r>
              <a:rPr lang="en-US" altLang="en-US" smtClean="0">
                <a:latin typeface="Times New Roman" pitchFamily="18" charset="0"/>
                <a:cs typeface="Times New Roman" pitchFamily="18" charset="0"/>
              </a:rPr>
              <a:t>Click on the Cite link to generate a citation.</a:t>
            </a:r>
          </a:p>
          <a:p>
            <a:pPr marL="0" indent="0">
              <a:buFont typeface="Arial" charset="0"/>
              <a:buNone/>
            </a:pPr>
            <a:r>
              <a:rPr lang="en-US" altLang="en-US" smtClean="0">
                <a:latin typeface="Times New Roman" pitchFamily="18" charset="0"/>
                <a:cs typeface="Times New Roman" pitchFamily="18" charset="0"/>
              </a:rPr>
              <a:t>Select the MLA 7</a:t>
            </a:r>
            <a:r>
              <a:rPr lang="en-US" altLang="en-US" baseline="30000" smtClean="0">
                <a:latin typeface="Times New Roman" pitchFamily="18" charset="0"/>
                <a:cs typeface="Times New Roman" pitchFamily="18" charset="0"/>
              </a:rPr>
              <a:t>th</a:t>
            </a:r>
            <a:r>
              <a:rPr lang="en-US" altLang="en-US" smtClean="0">
                <a:latin typeface="Times New Roman" pitchFamily="18" charset="0"/>
                <a:cs typeface="Times New Roman" pitchFamily="18" charset="0"/>
              </a:rPr>
              <a:t> Edition format and click the Change button to generate the citation.</a:t>
            </a:r>
          </a:p>
          <a:p>
            <a:pPr marL="0" indent="0">
              <a:buFont typeface="Arial" charset="0"/>
              <a:buNone/>
            </a:pPr>
            <a:endParaRPr lang="en-US" altLang="en-US" smtClean="0"/>
          </a:p>
        </p:txBody>
      </p:sp>
      <p:pic>
        <p:nvPicPr>
          <p:cNvPr id="4096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350" y="2895600"/>
            <a:ext cx="6407150" cy="347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p:nvPr/>
        </p:nvCxnSpPr>
        <p:spPr>
          <a:xfrm flipH="1">
            <a:off x="4876800" y="2895600"/>
            <a:ext cx="838200" cy="24003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 name="Straight Arrow Connector 2"/>
          <p:cNvCxnSpPr/>
          <p:nvPr/>
        </p:nvCxnSpPr>
        <p:spPr>
          <a:xfrm flipH="1">
            <a:off x="4648200" y="1752600"/>
            <a:ext cx="1676400" cy="22860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8" name="Straight Arrow Connector 7"/>
          <p:cNvCxnSpPr/>
          <p:nvPr/>
        </p:nvCxnSpPr>
        <p:spPr>
          <a:xfrm flipH="1">
            <a:off x="5295900" y="2895600"/>
            <a:ext cx="419100" cy="15240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457200" y="274638"/>
            <a:ext cx="8229600" cy="944562"/>
          </a:xfrm>
        </p:spPr>
        <p:txBody>
          <a:bodyPr/>
          <a:lstStyle/>
          <a:p>
            <a:r>
              <a:rPr lang="en-US" altLang="en-US" sz="4000" smtClean="0">
                <a:latin typeface="Times New Roman" pitchFamily="18" charset="0"/>
                <a:cs typeface="Times New Roman" pitchFamily="18" charset="0"/>
              </a:rPr>
              <a:t>Generating the MLA Citation </a:t>
            </a:r>
          </a:p>
        </p:txBody>
      </p:sp>
      <p:sp>
        <p:nvSpPr>
          <p:cNvPr id="41987" name="Content Placeholder 2"/>
          <p:cNvSpPr>
            <a:spLocks noGrp="1"/>
          </p:cNvSpPr>
          <p:nvPr>
            <p:ph idx="1"/>
          </p:nvPr>
        </p:nvSpPr>
        <p:spPr>
          <a:xfrm>
            <a:off x="457200" y="1219200"/>
            <a:ext cx="8229600" cy="4906963"/>
          </a:xfrm>
        </p:spPr>
        <p:txBody>
          <a:bodyPr/>
          <a:lstStyle/>
          <a:p>
            <a:pPr marL="0" indent="0">
              <a:buFont typeface="Arial" charset="0"/>
              <a:buNone/>
            </a:pPr>
            <a:r>
              <a:rPr lang="en-US" altLang="en-US" smtClean="0"/>
              <a:t>Copy/paste the MLA citation into your document.</a:t>
            </a:r>
          </a:p>
          <a:p>
            <a:pPr marL="0" indent="0">
              <a:buFont typeface="Arial" charset="0"/>
              <a:buNone/>
            </a:pPr>
            <a:endParaRPr lang="en-US" altLang="en-US" smtClean="0"/>
          </a:p>
        </p:txBody>
      </p:sp>
      <p:pic>
        <p:nvPicPr>
          <p:cNvPr id="4198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2514600"/>
            <a:ext cx="7083425" cy="3840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p:nvPr/>
        </p:nvCxnSpPr>
        <p:spPr>
          <a:xfrm>
            <a:off x="3886200" y="1752600"/>
            <a:ext cx="76200" cy="23622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3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7063" y="1998663"/>
            <a:ext cx="4384675" cy="237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1"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1413" y="4267200"/>
            <a:ext cx="1562100" cy="109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4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09975" y="4494213"/>
            <a:ext cx="2355850" cy="127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Rectangle 8"/>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800"/>
          </a:p>
        </p:txBody>
      </p:sp>
      <p:sp>
        <p:nvSpPr>
          <p:cNvPr id="43014" name="Rectangle 10"/>
          <p:cNvSpPr>
            <a:spLocks noChangeArrowheads="1"/>
          </p:cNvSpPr>
          <p:nvPr/>
        </p:nvSpPr>
        <p:spPr bwMode="auto">
          <a:xfrm>
            <a:off x="45720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800"/>
          </a:p>
        </p:txBody>
      </p:sp>
      <p:sp>
        <p:nvSpPr>
          <p:cNvPr id="43015" name="Rectangle 11"/>
          <p:cNvSpPr>
            <a:spLocks noChangeArrowheads="1"/>
          </p:cNvSpPr>
          <p:nvPr/>
        </p:nvSpPr>
        <p:spPr bwMode="auto">
          <a:xfrm>
            <a:off x="0" y="36798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800"/>
          </a:p>
        </p:txBody>
      </p:sp>
      <p:sp>
        <p:nvSpPr>
          <p:cNvPr id="43016" name="Rectangle 12"/>
          <p:cNvSpPr>
            <a:spLocks noChangeArrowheads="1"/>
          </p:cNvSpPr>
          <p:nvPr/>
        </p:nvSpPr>
        <p:spPr bwMode="auto">
          <a:xfrm>
            <a:off x="457200" y="41370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800"/>
          </a:p>
        </p:txBody>
      </p:sp>
      <p:sp>
        <p:nvSpPr>
          <p:cNvPr id="43017" name="Rectangle 13"/>
          <p:cNvSpPr>
            <a:spLocks noChangeArrowheads="1"/>
          </p:cNvSpPr>
          <p:nvPr/>
        </p:nvSpPr>
        <p:spPr bwMode="auto">
          <a:xfrm>
            <a:off x="0" y="6240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800"/>
          </a:p>
        </p:txBody>
      </p:sp>
      <p:sp>
        <p:nvSpPr>
          <p:cNvPr id="43018" name="Title 12"/>
          <p:cNvSpPr>
            <a:spLocks noGrp="1"/>
          </p:cNvSpPr>
          <p:nvPr>
            <p:ph type="title"/>
          </p:nvPr>
        </p:nvSpPr>
        <p:spPr>
          <a:xfrm>
            <a:off x="457200" y="274638"/>
            <a:ext cx="8229600" cy="1325562"/>
          </a:xfrm>
        </p:spPr>
        <p:txBody>
          <a:bodyPr/>
          <a:lstStyle/>
          <a:p>
            <a:pPr algn="l"/>
            <a:r>
              <a:rPr lang="en-US" altLang="en-US" sz="3200" smtClean="0">
                <a:latin typeface="Times New Roman" pitchFamily="18" charset="0"/>
                <a:cs typeface="Times New Roman" pitchFamily="18" charset="0"/>
              </a:rPr>
              <a:t/>
            </a:r>
            <a:br>
              <a:rPr lang="en-US" altLang="en-US" sz="3200" smtClean="0">
                <a:latin typeface="Times New Roman" pitchFamily="18" charset="0"/>
                <a:cs typeface="Times New Roman" pitchFamily="18" charset="0"/>
              </a:rPr>
            </a:br>
            <a:r>
              <a:rPr lang="en-US" altLang="en-US" sz="3200" smtClean="0">
                <a:latin typeface="Times New Roman" pitchFamily="18" charset="0"/>
                <a:cs typeface="Times New Roman" pitchFamily="18" charset="0"/>
              </a:rPr>
              <a:t>Other citation generators are located on the right sidebar or end of the article. You must copy/paste the generated citation into Word</a:t>
            </a:r>
            <a:r>
              <a:rPr lang="en-US" altLang="en-US" sz="3200" smtClean="0"/>
              <a:t/>
            </a:r>
            <a:br>
              <a:rPr lang="en-US" altLang="en-US" sz="3200" smtClean="0"/>
            </a:br>
            <a:endParaRPr lang="en-US" altLang="en-US" sz="3200" smtClean="0"/>
          </a:p>
        </p:txBody>
      </p:sp>
      <p:cxnSp>
        <p:nvCxnSpPr>
          <p:cNvPr id="3" name="Straight Arrow Connector 2"/>
          <p:cNvCxnSpPr/>
          <p:nvPr/>
        </p:nvCxnSpPr>
        <p:spPr>
          <a:xfrm>
            <a:off x="3525838" y="1676400"/>
            <a:ext cx="2203450" cy="12954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 name="Straight Arrow Connector 4"/>
          <p:cNvCxnSpPr/>
          <p:nvPr/>
        </p:nvCxnSpPr>
        <p:spPr>
          <a:xfrm flipH="1">
            <a:off x="4087813" y="3005138"/>
            <a:ext cx="1441450" cy="1524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7" name="Straight Arrow Connector 6"/>
          <p:cNvCxnSpPr/>
          <p:nvPr/>
        </p:nvCxnSpPr>
        <p:spPr>
          <a:xfrm flipH="1">
            <a:off x="2393950" y="3208338"/>
            <a:ext cx="838200" cy="160655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9" name="Straight Arrow Connector 8"/>
          <p:cNvCxnSpPr/>
          <p:nvPr/>
        </p:nvCxnSpPr>
        <p:spPr>
          <a:xfrm flipV="1">
            <a:off x="2649538" y="4800600"/>
            <a:ext cx="936625" cy="635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altLang="en-US" smtClean="0">
                <a:latin typeface="Times New Roman" pitchFamily="18" charset="0"/>
                <a:cs typeface="Times New Roman" pitchFamily="18" charset="0"/>
              </a:rPr>
              <a:t/>
            </a:r>
            <a:br>
              <a:rPr lang="en-US" altLang="en-US" smtClean="0">
                <a:latin typeface="Times New Roman" pitchFamily="18" charset="0"/>
                <a:cs typeface="Times New Roman" pitchFamily="18" charset="0"/>
              </a:rPr>
            </a:br>
            <a:r>
              <a:rPr lang="en-US" altLang="en-US" sz="4000" smtClean="0">
                <a:latin typeface="Times New Roman" pitchFamily="18" charset="0"/>
                <a:cs typeface="Times New Roman" pitchFamily="18" charset="0"/>
              </a:rPr>
              <a:t>Format the MLA Citation in WORD</a:t>
            </a:r>
            <a:r>
              <a:rPr lang="en-US" altLang="en-US" smtClean="0">
                <a:latin typeface="Times New Roman" pitchFamily="18" charset="0"/>
                <a:cs typeface="Times New Roman" pitchFamily="18" charset="0"/>
              </a:rPr>
              <a:t/>
            </a:r>
            <a:br>
              <a:rPr lang="en-US" altLang="en-US" smtClean="0">
                <a:latin typeface="Times New Roman" pitchFamily="18" charset="0"/>
                <a:cs typeface="Times New Roman" pitchFamily="18" charset="0"/>
              </a:rPr>
            </a:br>
            <a:endParaRPr lang="en-US" altLang="en-US" smtClean="0"/>
          </a:p>
        </p:txBody>
      </p:sp>
      <p:sp>
        <p:nvSpPr>
          <p:cNvPr id="44035" name="Content Placeholder 2"/>
          <p:cNvSpPr>
            <a:spLocks noGrp="1"/>
          </p:cNvSpPr>
          <p:nvPr>
            <p:ph idx="1"/>
          </p:nvPr>
        </p:nvSpPr>
        <p:spPr>
          <a:xfrm>
            <a:off x="457200" y="1514475"/>
            <a:ext cx="8229600" cy="4525963"/>
          </a:xfrm>
        </p:spPr>
        <p:txBody>
          <a:bodyPr/>
          <a:lstStyle/>
          <a:p>
            <a:pPr marL="0" indent="0">
              <a:buFont typeface="Arial" charset="0"/>
              <a:buNone/>
            </a:pPr>
            <a:r>
              <a:rPr lang="en-US" altLang="en-US" sz="1600" smtClean="0">
                <a:latin typeface="Times New Roman" pitchFamily="18" charset="0"/>
                <a:cs typeface="Times New Roman" pitchFamily="18" charset="0"/>
              </a:rPr>
              <a:t>"Apple Vs. Samsung Lawsuit Full of Secret Combat." </a:t>
            </a:r>
            <a:r>
              <a:rPr lang="en-US" altLang="en-US" sz="1600" i="1" smtClean="0">
                <a:latin typeface="Times New Roman" pitchFamily="18" charset="0"/>
                <a:cs typeface="Times New Roman" pitchFamily="18" charset="0"/>
              </a:rPr>
              <a:t>Reuters Hedgeworld</a:t>
            </a:r>
            <a:r>
              <a:rPr lang="en-US" altLang="en-US" sz="1600" smtClean="0">
                <a:latin typeface="Times New Roman" pitchFamily="18" charset="0"/>
                <a:cs typeface="Times New Roman" pitchFamily="18" charset="0"/>
              </a:rPr>
              <a:t> (2011): n/a. </a:t>
            </a:r>
          </a:p>
          <a:p>
            <a:pPr marL="0" indent="0">
              <a:lnSpc>
                <a:spcPct val="200000"/>
              </a:lnSpc>
              <a:buFont typeface="Arial" charset="0"/>
              <a:buNone/>
            </a:pPr>
            <a:r>
              <a:rPr lang="en-US" altLang="en-US" sz="1600" i="1" smtClean="0">
                <a:latin typeface="Times New Roman" pitchFamily="18" charset="0"/>
                <a:cs typeface="Times New Roman" pitchFamily="18" charset="0"/>
              </a:rPr>
              <a:t>	ABI/INFORM Complete. </a:t>
            </a:r>
            <a:r>
              <a:rPr lang="en-US" altLang="en-US" sz="1600" smtClean="0">
                <a:latin typeface="Times New Roman" pitchFamily="18" charset="0"/>
                <a:cs typeface="Times New Roman" pitchFamily="18" charset="0"/>
              </a:rPr>
              <a:t>Web. 15 Aug. 2012.</a:t>
            </a:r>
          </a:p>
        </p:txBody>
      </p:sp>
      <p:pic>
        <p:nvPicPr>
          <p:cNvPr id="4403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514600"/>
            <a:ext cx="2879725"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037" name="TextBox 4"/>
          <p:cNvSpPr txBox="1">
            <a:spLocks noChangeArrowheads="1"/>
          </p:cNvSpPr>
          <p:nvPr/>
        </p:nvSpPr>
        <p:spPr bwMode="auto">
          <a:xfrm>
            <a:off x="4495800" y="3346450"/>
            <a:ext cx="3505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800">
                <a:latin typeface="Times New Roman" pitchFamily="18" charset="0"/>
                <a:cs typeface="Times New Roman" pitchFamily="18" charset="0"/>
              </a:rPr>
              <a:t>Make sure to set Spacing, Line Spacing and Hanging Indentation.</a:t>
            </a:r>
          </a:p>
          <a:p>
            <a:pPr eaLnBrk="1" hangingPunct="1">
              <a:spcBef>
                <a:spcPct val="0"/>
              </a:spcBef>
              <a:buFontTx/>
              <a:buNone/>
            </a:pPr>
            <a:r>
              <a:rPr lang="en-US" altLang="en-US" sz="1800">
                <a:latin typeface="Times New Roman" pitchFamily="18" charset="0"/>
                <a:cs typeface="Times New Roman" pitchFamily="18" charset="0"/>
              </a:rPr>
              <a:t>Use size 12pt, Times New Roman font.</a:t>
            </a:r>
          </a:p>
        </p:txBody>
      </p:sp>
      <p:cxnSp>
        <p:nvCxnSpPr>
          <p:cNvPr id="7" name="Straight Arrow Connector 6"/>
          <p:cNvCxnSpPr/>
          <p:nvPr/>
        </p:nvCxnSpPr>
        <p:spPr>
          <a:xfrm flipH="1">
            <a:off x="1927225" y="3608388"/>
            <a:ext cx="2540000" cy="88741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0" name="Straight Arrow Connector 9"/>
          <p:cNvCxnSpPr/>
          <p:nvPr/>
        </p:nvCxnSpPr>
        <p:spPr>
          <a:xfrm flipH="1">
            <a:off x="3032125" y="3608388"/>
            <a:ext cx="1435100" cy="27781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4" name="Straight Arrow Connector 13"/>
          <p:cNvCxnSpPr/>
          <p:nvPr/>
        </p:nvCxnSpPr>
        <p:spPr>
          <a:xfrm flipH="1">
            <a:off x="3124200" y="3608388"/>
            <a:ext cx="1343025" cy="103981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altLang="en-US" sz="3600" smtClean="0">
                <a:latin typeface="Times New Roman" pitchFamily="18" charset="0"/>
                <a:cs typeface="Times New Roman" pitchFamily="18" charset="0"/>
                <a:hlinkClick r:id="rId2"/>
              </a:rPr>
              <a:t>http://www.lsb.edu</a:t>
            </a:r>
            <a:r>
              <a:rPr lang="en-US" altLang="en-US" sz="3600" smtClean="0">
                <a:latin typeface="Times New Roman" pitchFamily="18" charset="0"/>
                <a:cs typeface="Times New Roman" pitchFamily="18" charset="0"/>
              </a:rPr>
              <a:t> </a:t>
            </a:r>
          </a:p>
        </p:txBody>
      </p:sp>
      <p:sp>
        <p:nvSpPr>
          <p:cNvPr id="6147" name="Text Placeholder 12"/>
          <p:cNvSpPr>
            <a:spLocks noGrp="1"/>
          </p:cNvSpPr>
          <p:nvPr>
            <p:ph type="body" idx="1"/>
          </p:nvPr>
        </p:nvSpPr>
        <p:spPr>
          <a:xfrm>
            <a:off x="457200" y="1295400"/>
            <a:ext cx="4040188" cy="1219200"/>
          </a:xfrm>
        </p:spPr>
        <p:txBody>
          <a:bodyPr/>
          <a:lstStyle/>
          <a:p>
            <a:endParaRPr lang="en-US" altLang="en-US" b="0" smtClean="0">
              <a:latin typeface="Times New Roman" pitchFamily="18" charset="0"/>
              <a:cs typeface="Times New Roman" pitchFamily="18" charset="0"/>
            </a:endParaRPr>
          </a:p>
          <a:p>
            <a:endParaRPr lang="en-US" altLang="en-US" b="0" smtClean="0">
              <a:latin typeface="Times New Roman" pitchFamily="18" charset="0"/>
              <a:cs typeface="Times New Roman" pitchFamily="18" charset="0"/>
            </a:endParaRPr>
          </a:p>
          <a:p>
            <a:r>
              <a:rPr lang="en-US" altLang="en-US" b="0" smtClean="0">
                <a:latin typeface="Times New Roman" pitchFamily="18" charset="0"/>
                <a:cs typeface="Times New Roman" pitchFamily="18" charset="0"/>
              </a:rPr>
              <a:t>Access through LSB website</a:t>
            </a:r>
          </a:p>
          <a:p>
            <a:r>
              <a:rPr lang="en-US" altLang="en-US" b="0" smtClean="0">
                <a:latin typeface="Times New Roman" pitchFamily="18" charset="0"/>
                <a:cs typeface="Times New Roman" pitchFamily="18" charset="0"/>
              </a:rPr>
              <a:t>Student Life – Library – Databases  </a:t>
            </a:r>
            <a:endParaRPr lang="en-US" altLang="en-US" b="0" smtClean="0"/>
          </a:p>
        </p:txBody>
      </p:sp>
      <p:pic>
        <p:nvPicPr>
          <p:cNvPr id="6148" name="Content Placeholder 9"/>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57200" y="2760663"/>
            <a:ext cx="4040188" cy="3017837"/>
          </a:xfrm>
        </p:spPr>
      </p:pic>
      <p:sp>
        <p:nvSpPr>
          <p:cNvPr id="6149" name="Text Placeholder 13"/>
          <p:cNvSpPr>
            <a:spLocks noGrp="1"/>
          </p:cNvSpPr>
          <p:nvPr>
            <p:ph type="body" sz="quarter" idx="3"/>
          </p:nvPr>
        </p:nvSpPr>
        <p:spPr>
          <a:xfrm>
            <a:off x="4645025" y="1371600"/>
            <a:ext cx="4041775" cy="803275"/>
          </a:xfrm>
        </p:spPr>
        <p:txBody>
          <a:bodyPr/>
          <a:lstStyle/>
          <a:p>
            <a:endParaRPr lang="en-US" altLang="en-US" smtClean="0">
              <a:latin typeface="Times New Roman" pitchFamily="18" charset="0"/>
              <a:cs typeface="Times New Roman" pitchFamily="18" charset="0"/>
            </a:endParaRPr>
          </a:p>
          <a:p>
            <a:endParaRPr lang="en-US" altLang="en-US" smtClean="0">
              <a:latin typeface="Times New Roman" pitchFamily="18" charset="0"/>
              <a:cs typeface="Times New Roman" pitchFamily="18" charset="0"/>
            </a:endParaRPr>
          </a:p>
          <a:p>
            <a:endParaRPr lang="en-US" altLang="en-US" smtClean="0">
              <a:latin typeface="Times New Roman" pitchFamily="18" charset="0"/>
              <a:cs typeface="Times New Roman" pitchFamily="18" charset="0"/>
            </a:endParaRPr>
          </a:p>
          <a:p>
            <a:endParaRPr lang="en-US" altLang="en-US" smtClean="0">
              <a:latin typeface="Times New Roman" pitchFamily="18" charset="0"/>
              <a:cs typeface="Times New Roman" pitchFamily="18" charset="0"/>
            </a:endParaRPr>
          </a:p>
          <a:p>
            <a:endParaRPr lang="en-US" altLang="en-US" smtClean="0">
              <a:latin typeface="Times New Roman" pitchFamily="18" charset="0"/>
              <a:cs typeface="Times New Roman" pitchFamily="18" charset="0"/>
            </a:endParaRPr>
          </a:p>
          <a:p>
            <a:endParaRPr lang="en-US" altLang="en-US" smtClean="0">
              <a:latin typeface="Times New Roman" pitchFamily="18" charset="0"/>
              <a:cs typeface="Times New Roman" pitchFamily="18" charset="0"/>
            </a:endParaRPr>
          </a:p>
          <a:p>
            <a:endParaRPr lang="en-US" altLang="en-US" smtClean="0">
              <a:latin typeface="Times New Roman" pitchFamily="18" charset="0"/>
              <a:cs typeface="Times New Roman" pitchFamily="18" charset="0"/>
            </a:endParaRPr>
          </a:p>
          <a:p>
            <a:r>
              <a:rPr lang="en-US" altLang="en-US" b="0" smtClean="0">
                <a:latin typeface="Times New Roman" pitchFamily="18" charset="0"/>
                <a:cs typeface="Times New Roman" pitchFamily="18" charset="0"/>
              </a:rPr>
              <a:t>Select LIRN from the Database List</a:t>
            </a:r>
          </a:p>
        </p:txBody>
      </p:sp>
      <p:sp>
        <p:nvSpPr>
          <p:cNvPr id="6150" name="Content Placeholder 7"/>
          <p:cNvSpPr>
            <a:spLocks noGrp="1"/>
          </p:cNvSpPr>
          <p:nvPr>
            <p:ph sz="quarter" idx="4"/>
          </p:nvPr>
        </p:nvSpPr>
        <p:spPr/>
        <p:txBody>
          <a:bodyPr/>
          <a:lstStyle/>
          <a:p>
            <a:pPr marL="0" indent="0">
              <a:buFont typeface="Arial" charset="0"/>
              <a:buNone/>
            </a:pPr>
            <a:r>
              <a:rPr lang="en-US" altLang="en-US" smtClean="0">
                <a:latin typeface="Times New Roman" pitchFamily="18" charset="0"/>
                <a:cs typeface="Times New Roman" pitchFamily="18" charset="0"/>
              </a:rPr>
              <a:t>Click on </a:t>
            </a:r>
            <a:r>
              <a:rPr lang="en-US" altLang="en-US" smtClean="0">
                <a:latin typeface="Times New Roman" pitchFamily="18" charset="0"/>
                <a:cs typeface="Times New Roman" pitchFamily="18" charset="0"/>
                <a:hlinkClick r:id="rId4"/>
              </a:rPr>
              <a:t>http://www.lirn.net</a:t>
            </a:r>
            <a:r>
              <a:rPr lang="en-US" altLang="en-US" smtClean="0">
                <a:latin typeface="Times New Roman" pitchFamily="18" charset="0"/>
                <a:cs typeface="Times New Roman" pitchFamily="18" charset="0"/>
              </a:rPr>
              <a:t> </a:t>
            </a:r>
          </a:p>
        </p:txBody>
      </p:sp>
      <p:cxnSp>
        <p:nvCxnSpPr>
          <p:cNvPr id="21" name="Straight Arrow Connector 20"/>
          <p:cNvCxnSpPr/>
          <p:nvPr/>
        </p:nvCxnSpPr>
        <p:spPr>
          <a:xfrm>
            <a:off x="1828800" y="2438400"/>
            <a:ext cx="1219200" cy="18240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pic>
        <p:nvPicPr>
          <p:cNvPr id="6152" name="Picture 15"/>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2800350"/>
            <a:ext cx="4206875" cy="292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53" name="TextBox 15"/>
          <p:cNvSpPr txBox="1">
            <a:spLocks noChangeArrowheads="1"/>
          </p:cNvSpPr>
          <p:nvPr/>
        </p:nvSpPr>
        <p:spPr bwMode="auto">
          <a:xfrm>
            <a:off x="6553200" y="5105400"/>
            <a:ext cx="10668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200" b="1">
                <a:latin typeface="Times New Roman" pitchFamily="18" charset="0"/>
                <a:cs typeface="Times New Roman" pitchFamily="18" charset="0"/>
              </a:rPr>
              <a:t>LIRN </a:t>
            </a:r>
          </a:p>
          <a:p>
            <a:pPr eaLnBrk="1" hangingPunct="1">
              <a:spcBef>
                <a:spcPct val="0"/>
              </a:spcBef>
              <a:buFontTx/>
              <a:buNone/>
            </a:pPr>
            <a:r>
              <a:rPr lang="en-US" altLang="en-US" sz="1000" b="1">
                <a:latin typeface="Times New Roman" pitchFamily="18" charset="0"/>
                <a:cs typeface="Times New Roman" pitchFamily="18" charset="0"/>
              </a:rPr>
              <a:t>Instructions</a:t>
            </a:r>
          </a:p>
        </p:txBody>
      </p:sp>
      <p:cxnSp>
        <p:nvCxnSpPr>
          <p:cNvPr id="4" name="Straight Arrow Connector 3"/>
          <p:cNvCxnSpPr/>
          <p:nvPr/>
        </p:nvCxnSpPr>
        <p:spPr>
          <a:xfrm flipH="1">
            <a:off x="6103938" y="2590800"/>
            <a:ext cx="1447800" cy="23622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 name="Straight Arrow Connector 5"/>
          <p:cNvCxnSpPr/>
          <p:nvPr/>
        </p:nvCxnSpPr>
        <p:spPr>
          <a:xfrm flipH="1">
            <a:off x="6438900" y="5321300"/>
            <a:ext cx="228600"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457200" y="274638"/>
            <a:ext cx="8229600" cy="1020762"/>
          </a:xfrm>
        </p:spPr>
        <p:txBody>
          <a:bodyPr/>
          <a:lstStyle/>
          <a:p>
            <a:r>
              <a:rPr lang="en-US" altLang="en-US" sz="4000" smtClean="0">
                <a:latin typeface="Times New Roman" pitchFamily="18" charset="0"/>
                <a:cs typeface="Times New Roman" pitchFamily="18" charset="0"/>
              </a:rPr>
              <a:t>Need Assistance? Just Ask!</a:t>
            </a:r>
          </a:p>
        </p:txBody>
      </p:sp>
      <p:sp>
        <p:nvSpPr>
          <p:cNvPr id="46083" name="Content Placeholder 2"/>
          <p:cNvSpPr>
            <a:spLocks noGrp="1"/>
          </p:cNvSpPr>
          <p:nvPr>
            <p:ph idx="1"/>
          </p:nvPr>
        </p:nvSpPr>
        <p:spPr>
          <a:xfrm>
            <a:off x="457200" y="1295400"/>
            <a:ext cx="8229600" cy="5334000"/>
          </a:xfrm>
        </p:spPr>
        <p:txBody>
          <a:bodyPr/>
          <a:lstStyle/>
          <a:p>
            <a:pPr marL="0" indent="0">
              <a:buFont typeface="Arial" charset="0"/>
              <a:buNone/>
            </a:pPr>
            <a:r>
              <a:rPr lang="en-US" altLang="en-US" sz="3400" smtClean="0">
                <a:latin typeface="Times New Roman" pitchFamily="18" charset="0"/>
                <a:cs typeface="Times New Roman" pitchFamily="18" charset="0"/>
              </a:rPr>
              <a:t>Please contact or meet with me if you are in need of assistance. I’m here to help you…</a:t>
            </a:r>
          </a:p>
          <a:p>
            <a:pPr lvl="1">
              <a:buFont typeface="Arial" charset="0"/>
              <a:buChar char="•"/>
            </a:pPr>
            <a:r>
              <a:rPr lang="en-US" altLang="en-US" sz="3200" smtClean="0">
                <a:latin typeface="Times New Roman" pitchFamily="18" charset="0"/>
                <a:cs typeface="Times New Roman" pitchFamily="18" charset="0"/>
              </a:rPr>
              <a:t>Find information on your research topic</a:t>
            </a:r>
          </a:p>
          <a:p>
            <a:pPr lvl="1">
              <a:buFont typeface="Arial" charset="0"/>
              <a:buChar char="•"/>
            </a:pPr>
            <a:r>
              <a:rPr lang="en-US" altLang="en-US" sz="3200" smtClean="0">
                <a:latin typeface="Times New Roman" pitchFamily="18" charset="0"/>
                <a:cs typeface="Times New Roman" pitchFamily="18" charset="0"/>
              </a:rPr>
              <a:t>Navigate our databases and online catalog</a:t>
            </a:r>
          </a:p>
          <a:p>
            <a:pPr lvl="1">
              <a:buFont typeface="Arial" charset="0"/>
              <a:buChar char="•"/>
            </a:pPr>
            <a:r>
              <a:rPr lang="en-US" altLang="en-US" sz="3200" smtClean="0">
                <a:latin typeface="Times New Roman" pitchFamily="18" charset="0"/>
                <a:cs typeface="Times New Roman" pitchFamily="18" charset="0"/>
              </a:rPr>
              <a:t>Search and evaluate online resources</a:t>
            </a:r>
          </a:p>
          <a:p>
            <a:pPr lvl="1">
              <a:buFont typeface="Arial" charset="0"/>
              <a:buChar char="•"/>
            </a:pPr>
            <a:r>
              <a:rPr lang="en-US" altLang="en-US" sz="3200" smtClean="0">
                <a:latin typeface="Times New Roman" pitchFamily="18" charset="0"/>
                <a:cs typeface="Times New Roman" pitchFamily="18" charset="0"/>
              </a:rPr>
              <a:t>Cite your resources</a:t>
            </a:r>
          </a:p>
          <a:p>
            <a:pPr marL="0" indent="0">
              <a:buFont typeface="Arial" charset="0"/>
              <a:buNone/>
            </a:pPr>
            <a:r>
              <a:rPr lang="en-US" altLang="en-US" smtClean="0">
                <a:latin typeface="Times New Roman" pitchFamily="18" charset="0"/>
                <a:cs typeface="Times New Roman" pitchFamily="18" charset="0"/>
              </a:rPr>
              <a:t>Marie Walcroft</a:t>
            </a:r>
          </a:p>
          <a:p>
            <a:pPr marL="0" indent="0">
              <a:buFont typeface="Arial" charset="0"/>
              <a:buNone/>
            </a:pPr>
            <a:r>
              <a:rPr lang="en-US" altLang="en-US" sz="2400" smtClean="0">
                <a:latin typeface="Times New Roman" pitchFamily="18" charset="0"/>
                <a:cs typeface="Times New Roman" pitchFamily="18" charset="0"/>
                <a:hlinkClick r:id="rId2"/>
              </a:rPr>
              <a:t>mwalcroft@lsb.edu</a:t>
            </a:r>
            <a:endParaRPr lang="en-US" altLang="en-US" sz="2400" smtClean="0">
              <a:latin typeface="Times New Roman" pitchFamily="18" charset="0"/>
              <a:cs typeface="Times New Roman" pitchFamily="18" charset="0"/>
            </a:endParaRPr>
          </a:p>
          <a:p>
            <a:pPr marL="0" indent="0">
              <a:buFont typeface="Arial" charset="0"/>
              <a:buNone/>
            </a:pPr>
            <a:r>
              <a:rPr lang="en-US" altLang="en-US" sz="2400" smtClean="0">
                <a:latin typeface="Times New Roman" pitchFamily="18" charset="0"/>
                <a:cs typeface="Times New Roman" pitchFamily="18" charset="0"/>
              </a:rPr>
              <a:t>215-699-5700</a:t>
            </a:r>
          </a:p>
          <a:p>
            <a:pPr marL="0" indent="0">
              <a:buFont typeface="Arial" charset="0"/>
              <a:buNone/>
            </a:pPr>
            <a:r>
              <a:rPr lang="en-US" altLang="en-US" sz="2400" smtClean="0">
                <a:latin typeface="Times New Roman" pitchFamily="18" charset="0"/>
                <a:cs typeface="Times New Roman" pitchFamily="18" charset="0"/>
              </a:rPr>
              <a:t>Hours: Monday-Thursday, 8:00 AM – 6:00 PM</a:t>
            </a:r>
            <a:endParaRPr lang="en-US" altLang="en-US" sz="240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altLang="en-US" smtClean="0">
                <a:latin typeface="Times New Roman" pitchFamily="18" charset="0"/>
                <a:cs typeface="Times New Roman" pitchFamily="18" charset="0"/>
              </a:rPr>
              <a:t>Log in to LIRN</a:t>
            </a:r>
          </a:p>
        </p:txBody>
      </p:sp>
      <p:sp>
        <p:nvSpPr>
          <p:cNvPr id="7171" name="Content Placeholder 2"/>
          <p:cNvSpPr>
            <a:spLocks noGrp="1"/>
          </p:cNvSpPr>
          <p:nvPr>
            <p:ph idx="1"/>
          </p:nvPr>
        </p:nvSpPr>
        <p:spPr>
          <a:xfrm>
            <a:off x="457200" y="1295400"/>
            <a:ext cx="8229600" cy="4830763"/>
          </a:xfrm>
        </p:spPr>
        <p:txBody>
          <a:bodyPr/>
          <a:lstStyle/>
          <a:p>
            <a:pPr marL="0" indent="0" eaLnBrk="1" hangingPunct="1">
              <a:buFont typeface="Arial" charset="0"/>
              <a:buNone/>
            </a:pPr>
            <a:r>
              <a:rPr lang="en-US" altLang="en-US" dirty="0" smtClean="0">
                <a:latin typeface="Times New Roman" pitchFamily="18" charset="0"/>
                <a:cs typeface="Times New Roman" pitchFamily="18" charset="0"/>
              </a:rPr>
              <a:t>Click on Login Tab. </a:t>
            </a:r>
            <a:r>
              <a:rPr lang="en-US" altLang="en-US" smtClean="0">
                <a:latin typeface="Times New Roman" pitchFamily="18" charset="0"/>
                <a:cs typeface="Times New Roman" pitchFamily="18" charset="0"/>
              </a:rPr>
              <a:t>Type </a:t>
            </a:r>
            <a:r>
              <a:rPr lang="en-US" altLang="en-US" dirty="0" smtClean="0">
                <a:latin typeface="Times New Roman" pitchFamily="18" charset="0"/>
                <a:cs typeface="Times New Roman" pitchFamily="18" charset="0"/>
              </a:rPr>
              <a:t>in the LIRN Patron Number and click Submit</a:t>
            </a:r>
          </a:p>
        </p:txBody>
      </p:sp>
      <p:cxnSp>
        <p:nvCxnSpPr>
          <p:cNvPr id="3" name="Straight Arrow Connector 2"/>
          <p:cNvCxnSpPr/>
          <p:nvPr/>
        </p:nvCxnSpPr>
        <p:spPr>
          <a:xfrm flipH="1" flipV="1">
            <a:off x="1676400" y="4267200"/>
            <a:ext cx="762000" cy="12382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7174" name="TextBox 1"/>
          <p:cNvSpPr txBox="1">
            <a:spLocks noChangeArrowheads="1"/>
          </p:cNvSpPr>
          <p:nvPr/>
        </p:nvSpPr>
        <p:spPr bwMode="auto">
          <a:xfrm>
            <a:off x="2590800" y="4227513"/>
            <a:ext cx="12192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800"/>
              <a:t>Ask librarian</a:t>
            </a:r>
          </a:p>
        </p:txBody>
      </p:sp>
      <p:pic>
        <p:nvPicPr>
          <p:cNvPr id="2" name="Picture 1"/>
          <p:cNvPicPr>
            <a:picLocks noChangeAspect="1"/>
          </p:cNvPicPr>
          <p:nvPr/>
        </p:nvPicPr>
        <p:blipFill>
          <a:blip r:embed="rId2"/>
          <a:stretch>
            <a:fillRect/>
          </a:stretch>
        </p:blipFill>
        <p:spPr>
          <a:xfrm>
            <a:off x="609600" y="2438400"/>
            <a:ext cx="7655438" cy="4114800"/>
          </a:xfrm>
          <a:prstGeom prst="rect">
            <a:avLst/>
          </a:prstGeom>
        </p:spPr>
      </p:pic>
      <p:sp>
        <p:nvSpPr>
          <p:cNvPr id="4" name="TextBox 3"/>
          <p:cNvSpPr txBox="1"/>
          <p:nvPr/>
        </p:nvSpPr>
        <p:spPr>
          <a:xfrm>
            <a:off x="6019800" y="5715000"/>
            <a:ext cx="1447800" cy="461665"/>
          </a:xfrm>
          <a:prstGeom prst="rect">
            <a:avLst/>
          </a:prstGeom>
          <a:noFill/>
        </p:spPr>
        <p:txBody>
          <a:bodyPr wrap="square" rtlCol="0">
            <a:spAutoFit/>
          </a:bodyPr>
          <a:lstStyle/>
          <a:p>
            <a:r>
              <a:rPr lang="en-US" sz="1200" dirty="0" smtClean="0"/>
              <a:t>Ask Librarian for Patron ID Number</a:t>
            </a:r>
            <a:endParaRPr lang="en-US" sz="1200" dirty="0"/>
          </a:p>
        </p:txBody>
      </p:sp>
      <p:cxnSp>
        <p:nvCxnSpPr>
          <p:cNvPr id="6" name="Straight Arrow Connector 5"/>
          <p:cNvCxnSpPr/>
          <p:nvPr/>
        </p:nvCxnSpPr>
        <p:spPr>
          <a:xfrm flipH="1" flipV="1">
            <a:off x="3200400" y="4953000"/>
            <a:ext cx="2819400" cy="838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US" altLang="en-US" smtClean="0">
                <a:latin typeface="Times New Roman" pitchFamily="18" charset="0"/>
                <a:cs typeface="Times New Roman" pitchFamily="18" charset="0"/>
              </a:rPr>
              <a:t>LIRN Menu of Databases</a:t>
            </a:r>
          </a:p>
        </p:txBody>
      </p:sp>
      <p:sp>
        <p:nvSpPr>
          <p:cNvPr id="8195" name="Rectangle 1"/>
          <p:cNvSpPr>
            <a:spLocks noChangeArrowheads="1"/>
          </p:cNvSpPr>
          <p:nvPr/>
        </p:nvSpPr>
        <p:spPr bwMode="auto">
          <a:xfrm rot="10800000" flipV="1">
            <a:off x="6096000" y="4903778"/>
            <a:ext cx="265271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400" dirty="0">
              <a:solidFill>
                <a:srgbClr val="000000"/>
              </a:solidFill>
              <a:latin typeface="Times New Roman" pitchFamily="18" charset="0"/>
              <a:cs typeface="Times New Roman" pitchFamily="18" charset="0"/>
            </a:endParaRPr>
          </a:p>
          <a:p>
            <a:pPr eaLnBrk="1" hangingPunct="1">
              <a:spcBef>
                <a:spcPct val="0"/>
              </a:spcBef>
              <a:buFontTx/>
              <a:buNone/>
            </a:pPr>
            <a:r>
              <a:rPr lang="en-US" altLang="en-US" sz="1400" dirty="0">
                <a:solidFill>
                  <a:srgbClr val="000000"/>
                </a:solidFill>
                <a:latin typeface="Times New Roman" pitchFamily="18" charset="0"/>
                <a:cs typeface="Times New Roman" pitchFamily="18" charset="0"/>
              </a:rPr>
              <a:t>To view individual databases within </a:t>
            </a:r>
            <a:r>
              <a:rPr lang="en-US" altLang="en-US" sz="1400" dirty="0" smtClean="0">
                <a:solidFill>
                  <a:srgbClr val="000000"/>
                </a:solidFill>
                <a:latin typeface="Times New Roman" pitchFamily="18" charset="0"/>
                <a:cs typeface="Times New Roman" pitchFamily="18" charset="0"/>
              </a:rPr>
              <a:t>the Subject View or Vendor View, click the database title.</a:t>
            </a:r>
            <a:endParaRPr lang="en-US" altLang="en-US" sz="1400" dirty="0">
              <a:solidFill>
                <a:srgbClr val="000000"/>
              </a:solidFill>
              <a:latin typeface="Times New Roman" pitchFamily="18" charset="0"/>
              <a:cs typeface="Times New Roman" pitchFamily="18" charset="0"/>
            </a:endParaRPr>
          </a:p>
        </p:txBody>
      </p:sp>
      <p:sp>
        <p:nvSpPr>
          <p:cNvPr id="8196" name="TextBox 6"/>
          <p:cNvSpPr txBox="1">
            <a:spLocks noChangeArrowheads="1"/>
          </p:cNvSpPr>
          <p:nvPr/>
        </p:nvSpPr>
        <p:spPr bwMode="auto">
          <a:xfrm>
            <a:off x="5943600" y="1622425"/>
            <a:ext cx="25908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400">
                <a:latin typeface="Times New Roman" pitchFamily="18" charset="0"/>
                <a:cs typeface="Times New Roman" pitchFamily="18" charset="0"/>
              </a:rPr>
              <a:t>To perform a federated Advanced Search, click on the link Advanced Search.</a:t>
            </a:r>
          </a:p>
        </p:txBody>
      </p:sp>
      <p:sp>
        <p:nvSpPr>
          <p:cNvPr id="8197" name="TextBox 11"/>
          <p:cNvSpPr txBox="1">
            <a:spLocks noChangeArrowheads="1"/>
          </p:cNvSpPr>
          <p:nvPr/>
        </p:nvSpPr>
        <p:spPr bwMode="auto">
          <a:xfrm>
            <a:off x="6049963" y="3551238"/>
            <a:ext cx="24384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400" dirty="0">
                <a:solidFill>
                  <a:srgbClr val="000000"/>
                </a:solidFill>
                <a:latin typeface="Times New Roman" pitchFamily="18" charset="0"/>
                <a:cs typeface="Times New Roman" pitchFamily="18" charset="0"/>
              </a:rPr>
              <a:t>To access individual database resources, click on the “Connect to…” button to search that </a:t>
            </a:r>
            <a:r>
              <a:rPr lang="en-US" altLang="en-US" sz="1400" dirty="0" smtClean="0">
                <a:solidFill>
                  <a:srgbClr val="000000"/>
                </a:solidFill>
                <a:latin typeface="Times New Roman" pitchFamily="18" charset="0"/>
                <a:cs typeface="Times New Roman" pitchFamily="18" charset="0"/>
              </a:rPr>
              <a:t>database in Subject View or Vendor View. </a:t>
            </a:r>
            <a:endParaRPr lang="en-US" altLang="en-US" sz="1400" dirty="0">
              <a:solidFill>
                <a:srgbClr val="000000"/>
              </a:solidFill>
              <a:latin typeface="Times New Roman" pitchFamily="18" charset="0"/>
              <a:cs typeface="Times New Roman" pitchFamily="18" charset="0"/>
            </a:endParaRPr>
          </a:p>
        </p:txBody>
      </p:sp>
      <p:sp>
        <p:nvSpPr>
          <p:cNvPr id="8198" name="TextBox 22"/>
          <p:cNvSpPr txBox="1">
            <a:spLocks noChangeArrowheads="1"/>
          </p:cNvSpPr>
          <p:nvPr/>
        </p:nvSpPr>
        <p:spPr bwMode="auto">
          <a:xfrm rot="10800000" flipV="1">
            <a:off x="5972081" y="2364275"/>
            <a:ext cx="25146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400" dirty="0">
                <a:solidFill>
                  <a:srgbClr val="000000"/>
                </a:solidFill>
                <a:latin typeface="Times New Roman" pitchFamily="18" charset="0"/>
                <a:cs typeface="Times New Roman" pitchFamily="18" charset="0"/>
              </a:rPr>
              <a:t>To access e-books, presentations and tutorials and tutorials, </a:t>
            </a:r>
            <a:r>
              <a:rPr lang="en-US" altLang="en-US" sz="1400" dirty="0" smtClean="0">
                <a:solidFill>
                  <a:srgbClr val="000000"/>
                </a:solidFill>
                <a:latin typeface="Times New Roman" pitchFamily="18" charset="0"/>
                <a:cs typeface="Times New Roman" pitchFamily="18" charset="0"/>
              </a:rPr>
              <a:t>click on Vendor View and click </a:t>
            </a:r>
            <a:r>
              <a:rPr lang="en-US" altLang="en-US" sz="1400" dirty="0">
                <a:solidFill>
                  <a:srgbClr val="000000"/>
                </a:solidFill>
                <a:latin typeface="Times New Roman" pitchFamily="18" charset="0"/>
                <a:cs typeface="Times New Roman" pitchFamily="18" charset="0"/>
              </a:rPr>
              <a:t>on Books </a:t>
            </a:r>
            <a:r>
              <a:rPr lang="en-US" altLang="en-US" sz="1400" dirty="0" smtClean="0">
                <a:solidFill>
                  <a:srgbClr val="000000"/>
                </a:solidFill>
                <a:latin typeface="Times New Roman" pitchFamily="18" charset="0"/>
                <a:cs typeface="Times New Roman" pitchFamily="18" charset="0"/>
              </a:rPr>
              <a:t>24x7 </a:t>
            </a:r>
            <a:endParaRPr lang="en-US" altLang="en-US" sz="1400" dirty="0">
              <a:solidFill>
                <a:srgbClr val="000000"/>
              </a:solidFill>
              <a:latin typeface="Times New Roman" pitchFamily="18" charset="0"/>
              <a:cs typeface="Times New Roman" pitchFamily="18" charset="0"/>
            </a:endParaRPr>
          </a:p>
        </p:txBody>
      </p:sp>
      <p:pic>
        <p:nvPicPr>
          <p:cNvPr id="14" name="Picture 13"/>
          <p:cNvPicPr preferRelativeResize="0"/>
          <p:nvPr/>
        </p:nvPicPr>
        <p:blipFill>
          <a:blip r:embed="rId2"/>
          <a:stretch>
            <a:fillRect/>
          </a:stretch>
        </p:blipFill>
        <p:spPr>
          <a:xfrm>
            <a:off x="463170" y="1676400"/>
            <a:ext cx="5394960" cy="4297680"/>
          </a:xfrm>
          <a:prstGeom prst="rect">
            <a:avLst/>
          </a:prstGeom>
        </p:spPr>
      </p:pic>
      <p:cxnSp>
        <p:nvCxnSpPr>
          <p:cNvPr id="8" name="Straight Arrow Connector 7"/>
          <p:cNvCxnSpPr/>
          <p:nvPr/>
        </p:nvCxnSpPr>
        <p:spPr>
          <a:xfrm flipH="1">
            <a:off x="5257800" y="2057400"/>
            <a:ext cx="792163" cy="149383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p:cNvCxnSpPr>
            <a:stCxn id="8198" idx="3"/>
          </p:cNvCxnSpPr>
          <p:nvPr/>
        </p:nvCxnSpPr>
        <p:spPr>
          <a:xfrm flipH="1">
            <a:off x="2695481" y="2841329"/>
            <a:ext cx="3276600" cy="108902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p:cNvCxnSpPr/>
          <p:nvPr/>
        </p:nvCxnSpPr>
        <p:spPr>
          <a:xfrm flipH="1">
            <a:off x="4627690" y="5715000"/>
            <a:ext cx="154451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274638"/>
            <a:ext cx="8229600" cy="1020762"/>
          </a:xfrm>
        </p:spPr>
        <p:txBody>
          <a:bodyPr/>
          <a:lstStyle/>
          <a:p>
            <a:pPr eaLnBrk="1" hangingPunct="1"/>
            <a:r>
              <a:rPr lang="en-US" altLang="en-US" sz="4000" smtClean="0">
                <a:latin typeface="Times New Roman" pitchFamily="18" charset="0"/>
                <a:cs typeface="Times New Roman" pitchFamily="18" charset="0"/>
              </a:rPr>
              <a:t>Subject View</a:t>
            </a:r>
          </a:p>
        </p:txBody>
      </p:sp>
      <p:sp>
        <p:nvSpPr>
          <p:cNvPr id="9219" name="Content Placeholder 2"/>
          <p:cNvSpPr>
            <a:spLocks noGrp="1"/>
          </p:cNvSpPr>
          <p:nvPr>
            <p:ph idx="1"/>
          </p:nvPr>
        </p:nvSpPr>
        <p:spPr>
          <a:xfrm>
            <a:off x="457200" y="1447800"/>
            <a:ext cx="8229600" cy="4830763"/>
          </a:xfrm>
        </p:spPr>
        <p:txBody>
          <a:bodyPr/>
          <a:lstStyle/>
          <a:p>
            <a:pPr eaLnBrk="1" hangingPunct="1"/>
            <a:r>
              <a:rPr lang="en-US" altLang="en-US" sz="2800" dirty="0" smtClean="0">
                <a:latin typeface="Times New Roman" pitchFamily="18" charset="0"/>
                <a:cs typeface="Times New Roman" pitchFamily="18" charset="0"/>
              </a:rPr>
              <a:t>Type in Password</a:t>
            </a:r>
          </a:p>
          <a:p>
            <a:pPr eaLnBrk="1" hangingPunct="1"/>
            <a:r>
              <a:rPr lang="en-US" altLang="en-US" sz="2800" dirty="0" smtClean="0">
                <a:latin typeface="Times New Roman" pitchFamily="18" charset="0"/>
                <a:cs typeface="Times New Roman" pitchFamily="18" charset="0"/>
              </a:rPr>
              <a:t>Default is Subject View</a:t>
            </a:r>
          </a:p>
          <a:p>
            <a:pPr eaLnBrk="1" hangingPunct="1"/>
            <a:r>
              <a:rPr lang="en-US" altLang="en-US" sz="2800" dirty="0" smtClean="0">
                <a:latin typeface="Times New Roman" pitchFamily="18" charset="0"/>
                <a:cs typeface="Times New Roman" pitchFamily="18" charset="0"/>
              </a:rPr>
              <a:t>Select database from the subject list for individual searching or federated searching by submitting the search term in the Subject search box. </a:t>
            </a:r>
          </a:p>
        </p:txBody>
      </p:sp>
      <p:pic>
        <p:nvPicPr>
          <p:cNvPr id="2" name="Picture 1"/>
          <p:cNvPicPr preferRelativeResize="0">
            <a:picLocks/>
          </p:cNvPicPr>
          <p:nvPr/>
        </p:nvPicPr>
        <p:blipFill rotWithShape="1">
          <a:blip r:embed="rId2"/>
          <a:srcRect b="29570"/>
          <a:stretch/>
        </p:blipFill>
        <p:spPr>
          <a:xfrm>
            <a:off x="1676400" y="3835749"/>
            <a:ext cx="5029200" cy="2560320"/>
          </a:xfrm>
          <a:prstGeom prst="rect">
            <a:avLst/>
          </a:prstGeom>
        </p:spPr>
      </p:pic>
      <p:cxnSp>
        <p:nvCxnSpPr>
          <p:cNvPr id="4" name="Straight Arrow Connector 3"/>
          <p:cNvCxnSpPr/>
          <p:nvPr/>
        </p:nvCxnSpPr>
        <p:spPr>
          <a:xfrm flipV="1">
            <a:off x="609600" y="3849624"/>
            <a:ext cx="12192" cy="135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914400" y="3276600"/>
            <a:ext cx="1066800" cy="22860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p:cNvCxnSpPr/>
          <p:nvPr/>
        </p:nvCxnSpPr>
        <p:spPr>
          <a:xfrm>
            <a:off x="4267200" y="3733800"/>
            <a:ext cx="1447800" cy="7620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57200" y="274638"/>
            <a:ext cx="8229600" cy="868362"/>
          </a:xfrm>
        </p:spPr>
        <p:txBody>
          <a:bodyPr/>
          <a:lstStyle/>
          <a:p>
            <a:pPr eaLnBrk="1" hangingPunct="1"/>
            <a:r>
              <a:rPr lang="en-US" altLang="en-US" sz="3600" smtClean="0">
                <a:latin typeface="Times New Roman" pitchFamily="18" charset="0"/>
                <a:cs typeface="Times New Roman" pitchFamily="18" charset="0"/>
              </a:rPr>
              <a:t>Subject View for Business</a:t>
            </a:r>
          </a:p>
        </p:txBody>
      </p:sp>
      <p:sp>
        <p:nvSpPr>
          <p:cNvPr id="11267" name="Content Placeholder 2"/>
          <p:cNvSpPr>
            <a:spLocks noGrp="1"/>
          </p:cNvSpPr>
          <p:nvPr>
            <p:ph idx="1"/>
          </p:nvPr>
        </p:nvSpPr>
        <p:spPr>
          <a:xfrm>
            <a:off x="457200" y="1143000"/>
            <a:ext cx="8229600" cy="5105400"/>
          </a:xfrm>
        </p:spPr>
        <p:txBody>
          <a:bodyPr/>
          <a:lstStyle/>
          <a:p>
            <a:pPr marL="400050" lvl="1" indent="0" eaLnBrk="1" hangingPunct="1">
              <a:buFont typeface="Arial" charset="0"/>
              <a:buNone/>
            </a:pPr>
            <a:r>
              <a:rPr lang="en-US" altLang="en-US" sz="2400" dirty="0" smtClean="0">
                <a:solidFill>
                  <a:srgbClr val="000000"/>
                </a:solidFill>
                <a:latin typeface="Times New Roman" pitchFamily="18" charset="0"/>
                <a:cs typeface="Times New Roman" pitchFamily="18" charset="0"/>
              </a:rPr>
              <a:t>For general information on business related topics, economics, or  specific information for national and international companies, select from the following databases:</a:t>
            </a:r>
          </a:p>
          <a:p>
            <a:pPr marL="400050" lvl="1" indent="0" eaLnBrk="1" hangingPunct="1">
              <a:buFont typeface="Arial" charset="0"/>
              <a:buNone/>
            </a:pPr>
            <a:r>
              <a:rPr lang="en-US" altLang="en-US" sz="2400" dirty="0" smtClean="0">
                <a:solidFill>
                  <a:srgbClr val="000000"/>
                </a:solidFill>
                <a:latin typeface="Times New Roman" pitchFamily="18" charset="0"/>
                <a:cs typeface="Times New Roman" pitchFamily="18" charset="0"/>
              </a:rPr>
              <a:t>Submit search term for federated searching</a:t>
            </a:r>
          </a:p>
          <a:p>
            <a:pPr marL="400050" lvl="1" indent="0" eaLnBrk="1" hangingPunct="1">
              <a:buFont typeface="Arial" charset="0"/>
              <a:buNone/>
            </a:pPr>
            <a:endParaRPr lang="en-US" altLang="en-US" sz="2400" dirty="0" smtClean="0">
              <a:solidFill>
                <a:srgbClr val="000000"/>
              </a:solidFill>
            </a:endParaRPr>
          </a:p>
        </p:txBody>
      </p:sp>
      <p:sp>
        <p:nvSpPr>
          <p:cNvPr id="11268" name="TextBox 4"/>
          <p:cNvSpPr txBox="1">
            <a:spLocks noChangeArrowheads="1"/>
          </p:cNvSpPr>
          <p:nvPr/>
        </p:nvSpPr>
        <p:spPr bwMode="auto">
          <a:xfrm>
            <a:off x="762000" y="4770882"/>
            <a:ext cx="83215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800" dirty="0">
              <a:solidFill>
                <a:srgbClr val="000000"/>
              </a:solidFill>
              <a:latin typeface="Times New Roman" pitchFamily="18" charset="0"/>
              <a:cs typeface="Times New Roman" pitchFamily="18" charset="0"/>
            </a:endParaRPr>
          </a:p>
          <a:p>
            <a:pPr eaLnBrk="1" hangingPunct="1">
              <a:spcBef>
                <a:spcPct val="0"/>
              </a:spcBef>
              <a:buFontTx/>
              <a:buNone/>
            </a:pPr>
            <a:r>
              <a:rPr lang="en-US" altLang="en-US" sz="1800" dirty="0">
                <a:solidFill>
                  <a:srgbClr val="000000"/>
                </a:solidFill>
                <a:latin typeface="Times New Roman" pitchFamily="18" charset="0"/>
                <a:cs typeface="Times New Roman" pitchFamily="18" charset="0"/>
              </a:rPr>
              <a:t>Click on an individual database to search for articles, </a:t>
            </a:r>
            <a:r>
              <a:rPr lang="en-US" altLang="en-US" sz="1800" dirty="0" err="1">
                <a:solidFill>
                  <a:srgbClr val="000000"/>
                </a:solidFill>
                <a:latin typeface="Times New Roman" pitchFamily="18" charset="0"/>
                <a:cs typeface="Times New Roman" pitchFamily="18" charset="0"/>
              </a:rPr>
              <a:t>ebooks</a:t>
            </a:r>
            <a:r>
              <a:rPr lang="en-US" altLang="en-US" sz="1800" dirty="0">
                <a:solidFill>
                  <a:srgbClr val="000000"/>
                </a:solidFill>
                <a:latin typeface="Times New Roman" pitchFamily="18" charset="0"/>
                <a:cs typeface="Times New Roman" pitchFamily="18" charset="0"/>
              </a:rPr>
              <a:t>, etc</a:t>
            </a:r>
            <a:r>
              <a:rPr lang="en-US" altLang="en-US" sz="1800" dirty="0" smtClean="0">
                <a:solidFill>
                  <a:srgbClr val="000000"/>
                </a:solidFill>
                <a:latin typeface="Times New Roman" pitchFamily="18" charset="0"/>
                <a:cs typeface="Times New Roman" pitchFamily="18" charset="0"/>
              </a:rPr>
              <a:t>., within that database. </a:t>
            </a:r>
            <a:endParaRPr lang="en-US" altLang="en-US" sz="1800" dirty="0"/>
          </a:p>
        </p:txBody>
      </p:sp>
      <p:pic>
        <p:nvPicPr>
          <p:cNvPr id="4" name="Picture 3"/>
          <p:cNvPicPr>
            <a:picLocks noChangeAspect="1"/>
          </p:cNvPicPr>
          <p:nvPr/>
        </p:nvPicPr>
        <p:blipFill>
          <a:blip r:embed="rId2"/>
          <a:stretch>
            <a:fillRect/>
          </a:stretch>
        </p:blipFill>
        <p:spPr>
          <a:xfrm>
            <a:off x="650928" y="2743200"/>
            <a:ext cx="7842143" cy="2011680"/>
          </a:xfrm>
          <a:prstGeom prst="rect">
            <a:avLst/>
          </a:prstGeom>
        </p:spPr>
      </p:pic>
      <p:cxnSp>
        <p:nvCxnSpPr>
          <p:cNvPr id="8" name="Straight Arrow Connector 7"/>
          <p:cNvCxnSpPr/>
          <p:nvPr/>
        </p:nvCxnSpPr>
        <p:spPr>
          <a:xfrm flipV="1">
            <a:off x="4952999" y="4648200"/>
            <a:ext cx="762001" cy="41913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2" name="Straight Arrow Connector 11"/>
          <p:cNvCxnSpPr/>
          <p:nvPr/>
        </p:nvCxnSpPr>
        <p:spPr>
          <a:xfrm>
            <a:off x="6248400" y="2590800"/>
            <a:ext cx="914400" cy="2286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3947</TotalTime>
  <Words>1956</Words>
  <Application>Microsoft Office PowerPoint</Application>
  <PresentationFormat>On-screen Show (4:3)</PresentationFormat>
  <Paragraphs>193</Paragraphs>
  <Slides>50</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50</vt:i4>
      </vt:variant>
    </vt:vector>
  </HeadingPairs>
  <TitlesOfParts>
    <vt:vector size="54" baseType="lpstr">
      <vt:lpstr>Arial</vt:lpstr>
      <vt:lpstr>Calibri</vt:lpstr>
      <vt:lpstr>Times New Roman</vt:lpstr>
      <vt:lpstr>Office Theme</vt:lpstr>
      <vt:lpstr>LSB LIRN DATABASES</vt:lpstr>
      <vt:lpstr>What Is the LIRN Library?</vt:lpstr>
      <vt:lpstr>Why Use LIRN?</vt:lpstr>
      <vt:lpstr>Log in to LIRN</vt:lpstr>
      <vt:lpstr>http://www.lsb.edu </vt:lpstr>
      <vt:lpstr>Log in to LIRN</vt:lpstr>
      <vt:lpstr>LIRN Menu of Databases</vt:lpstr>
      <vt:lpstr>Subject View</vt:lpstr>
      <vt:lpstr>Subject View for Business</vt:lpstr>
      <vt:lpstr>Subject View for Computers</vt:lpstr>
      <vt:lpstr>Subject View for News and Current Events</vt:lpstr>
      <vt:lpstr>Subject View for Health and Medical</vt:lpstr>
      <vt:lpstr>Subject View for Religion and Philosophy</vt:lpstr>
      <vt:lpstr>Subject View for  Law and Criminal Justice</vt:lpstr>
      <vt:lpstr>Subject View for Psychology</vt:lpstr>
      <vt:lpstr>Subject View for Social Sciences</vt:lpstr>
      <vt:lpstr>Specialized Databases for Background Information</vt:lpstr>
      <vt:lpstr>Specialized Databases for Background Information</vt:lpstr>
      <vt:lpstr>Books 24x7 database e-Books and videos</vt:lpstr>
      <vt:lpstr>Books 24x7 continued</vt:lpstr>
      <vt:lpstr>Books 24x7 continued</vt:lpstr>
      <vt:lpstr>Books 24x7 continued</vt:lpstr>
      <vt:lpstr>Search and Retrieve e-books</vt:lpstr>
      <vt:lpstr>Books 24x7 continued</vt:lpstr>
      <vt:lpstr>Click on the Book Title to Read</vt:lpstr>
      <vt:lpstr>MLA Citation</vt:lpstr>
      <vt:lpstr>MLA Citation</vt:lpstr>
      <vt:lpstr>Most books will have to be read online; however, some may be saved to a Word document if the publisher permits.</vt:lpstr>
      <vt:lpstr>Gale Virtual Reference</vt:lpstr>
      <vt:lpstr>GVRL</vt:lpstr>
      <vt:lpstr>Finding Books on GVRL</vt:lpstr>
      <vt:lpstr> Reading Printing Saving Citing in GVRL</vt:lpstr>
      <vt:lpstr>MLA in GVRL</vt:lpstr>
      <vt:lpstr>        LIRNSearch </vt:lpstr>
      <vt:lpstr>Search and Retrieval of Articles</vt:lpstr>
      <vt:lpstr>Selecting Search Options from  Advanced View</vt:lpstr>
      <vt:lpstr>Selecting Search Limits Options from Advanced View</vt:lpstr>
      <vt:lpstr>Selecting Search Sources Subject Database Collections in Advanced View</vt:lpstr>
      <vt:lpstr>Search and Retrieval of Articles</vt:lpstr>
      <vt:lpstr>Retrieving Full Text Articles</vt:lpstr>
      <vt:lpstr>Full Text Display</vt:lpstr>
      <vt:lpstr>ProQuest: My Research Gale Databases: Saved Documents </vt:lpstr>
      <vt:lpstr>ProQuest: My Research</vt:lpstr>
      <vt:lpstr>Gale Databases: Saved Documents</vt:lpstr>
      <vt:lpstr>Gale In-Context Databases</vt:lpstr>
      <vt:lpstr>Generating an MLA Citation in ProQuest </vt:lpstr>
      <vt:lpstr>Generating the MLA Citation </vt:lpstr>
      <vt:lpstr> Other citation generators are located on the right sidebar or end of the article. You must copy/paste the generated citation into Word </vt:lpstr>
      <vt:lpstr> Format the MLA Citation in WORD </vt:lpstr>
      <vt:lpstr>Need Assistance? Just Ask!</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LSB LIRN DATABASES</dc:title>
  <dc:creator>walcroftm</dc:creator>
  <cp:lastModifiedBy>walcroftm</cp:lastModifiedBy>
  <cp:revision>147</cp:revision>
  <cp:lastPrinted>2013-11-20T22:17:44Z</cp:lastPrinted>
  <dcterms:created xsi:type="dcterms:W3CDTF">2012-08-06T13:09:28Z</dcterms:created>
  <dcterms:modified xsi:type="dcterms:W3CDTF">2015-09-15T14:51:32Z</dcterms:modified>
</cp:coreProperties>
</file>